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p:sldMasterIdLst>
    <p:sldMasterId id="2147483705" r:id="rId1"/>
    <p:sldMasterId id="2147483717" r:id="rId2"/>
  </p:sldMasterIdLst>
  <p:notesMasterIdLst>
    <p:notesMasterId r:id="rId33"/>
  </p:notesMasterIdLst>
  <p:sldIdLst>
    <p:sldId id="256" r:id="rId3"/>
    <p:sldId id="305" r:id="rId4"/>
    <p:sldId id="306" r:id="rId5"/>
    <p:sldId id="307" r:id="rId6"/>
    <p:sldId id="308" r:id="rId7"/>
    <p:sldId id="309" r:id="rId8"/>
    <p:sldId id="265" r:id="rId9"/>
    <p:sldId id="267" r:id="rId10"/>
    <p:sldId id="276" r:id="rId11"/>
    <p:sldId id="266" r:id="rId12"/>
    <p:sldId id="311" r:id="rId13"/>
    <p:sldId id="286" r:id="rId14"/>
    <p:sldId id="287" r:id="rId15"/>
    <p:sldId id="288" r:id="rId16"/>
    <p:sldId id="289" r:id="rId17"/>
    <p:sldId id="290" r:id="rId18"/>
    <p:sldId id="293" r:id="rId19"/>
    <p:sldId id="298" r:id="rId20"/>
    <p:sldId id="295" r:id="rId21"/>
    <p:sldId id="292" r:id="rId22"/>
    <p:sldId id="291" r:id="rId23"/>
    <p:sldId id="297" r:id="rId24"/>
    <p:sldId id="296" r:id="rId25"/>
    <p:sldId id="299" r:id="rId26"/>
    <p:sldId id="300" r:id="rId27"/>
    <p:sldId id="301" r:id="rId28"/>
    <p:sldId id="310" r:id="rId29"/>
    <p:sldId id="302" r:id="rId30"/>
    <p:sldId id="303" r:id="rId31"/>
    <p:sldId id="304"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mit Kazado" initials="AK" lastIdx="1" clrIdx="0">
    <p:extLst>
      <p:ext uri="{19B8F6BF-5375-455C-9EA6-DF929625EA0E}">
        <p15:presenceInfo xmlns:p15="http://schemas.microsoft.com/office/powerpoint/2012/main" userId="Amit Kazado"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סגנון ביניים 2 - הדגשה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5000" autoAdjust="0"/>
    <p:restoredTop sz="94660"/>
  </p:normalViewPr>
  <p:slideViewPr>
    <p:cSldViewPr snapToGrid="0">
      <p:cViewPr varScale="1">
        <p:scale>
          <a:sx n="86" d="100"/>
          <a:sy n="86" d="100"/>
        </p:scale>
        <p:origin x="562"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commentAuthors" Target="commentAuthor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עליונה 1"/>
          <p:cNvSpPr>
            <a:spLocks noGrp="1"/>
          </p:cNvSpPr>
          <p:nvPr>
            <p:ph type="hdr" sz="quarter"/>
          </p:nvPr>
        </p:nvSpPr>
        <p:spPr>
          <a:xfrm>
            <a:off x="3886200" y="0"/>
            <a:ext cx="2971800" cy="458788"/>
          </a:xfrm>
          <a:prstGeom prst="rect">
            <a:avLst/>
          </a:prstGeom>
        </p:spPr>
        <p:txBody>
          <a:bodyPr vert="horz" lIns="91440" tIns="45720" rIns="91440" bIns="45720" rtlCol="1"/>
          <a:lstStyle>
            <a:lvl1pPr algn="l">
              <a:defRPr sz="1200"/>
            </a:lvl1pPr>
          </a:lstStyle>
          <a:p>
            <a:endParaRPr lang="en-IL"/>
          </a:p>
        </p:txBody>
      </p:sp>
      <p:sp>
        <p:nvSpPr>
          <p:cNvPr id="3" name="מציין מיקום של תאריך 2"/>
          <p:cNvSpPr>
            <a:spLocks noGrp="1"/>
          </p:cNvSpPr>
          <p:nvPr>
            <p:ph type="dt" idx="1"/>
          </p:nvPr>
        </p:nvSpPr>
        <p:spPr>
          <a:xfrm>
            <a:off x="1588" y="0"/>
            <a:ext cx="2971800" cy="458788"/>
          </a:xfrm>
          <a:prstGeom prst="rect">
            <a:avLst/>
          </a:prstGeom>
        </p:spPr>
        <p:txBody>
          <a:bodyPr vert="horz" lIns="91440" tIns="45720" rIns="91440" bIns="45720" rtlCol="1"/>
          <a:lstStyle>
            <a:lvl1pPr algn="r">
              <a:defRPr sz="1200"/>
            </a:lvl1pPr>
          </a:lstStyle>
          <a:p>
            <a:fld id="{A2E5C454-B9CA-400A-BEE4-B56F032D5414}" type="datetimeFigureOut">
              <a:rPr lang="en-IL" smtClean="0"/>
              <a:t>01/23/2020</a:t>
            </a:fld>
            <a:endParaRPr lang="en-IL"/>
          </a:p>
        </p:txBody>
      </p:sp>
      <p:sp>
        <p:nvSpPr>
          <p:cNvPr id="4" name="מציין מיקום של תמונת שקופית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1" anchor="ctr"/>
          <a:lstStyle/>
          <a:p>
            <a:endParaRPr lang="en-IL"/>
          </a:p>
        </p:txBody>
      </p:sp>
      <p:sp>
        <p:nvSpPr>
          <p:cNvPr id="5" name="מציין מיקום של הערות 4"/>
          <p:cNvSpPr>
            <a:spLocks noGrp="1"/>
          </p:cNvSpPr>
          <p:nvPr>
            <p:ph type="body" sz="quarter" idx="3"/>
          </p:nvPr>
        </p:nvSpPr>
        <p:spPr>
          <a:xfrm>
            <a:off x="685800" y="4400550"/>
            <a:ext cx="5486400" cy="3600450"/>
          </a:xfrm>
          <a:prstGeom prst="rect">
            <a:avLst/>
          </a:prstGeom>
        </p:spPr>
        <p:txBody>
          <a:bodyPr vert="horz" lIns="91440" tIns="45720" rIns="91440" bIns="45720" rtlCol="1"/>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IL"/>
          </a:p>
        </p:txBody>
      </p:sp>
      <p:sp>
        <p:nvSpPr>
          <p:cNvPr id="6" name="מציין מיקום של כותרת תחתונה 5"/>
          <p:cNvSpPr>
            <a:spLocks noGrp="1"/>
          </p:cNvSpPr>
          <p:nvPr>
            <p:ph type="ftr" sz="quarter" idx="4"/>
          </p:nvPr>
        </p:nvSpPr>
        <p:spPr>
          <a:xfrm>
            <a:off x="3886200" y="8685213"/>
            <a:ext cx="2971800" cy="458787"/>
          </a:xfrm>
          <a:prstGeom prst="rect">
            <a:avLst/>
          </a:prstGeom>
        </p:spPr>
        <p:txBody>
          <a:bodyPr vert="horz" lIns="91440" tIns="45720" rIns="91440" bIns="45720" rtlCol="1" anchor="b"/>
          <a:lstStyle>
            <a:lvl1pPr algn="l">
              <a:defRPr sz="1200"/>
            </a:lvl1pPr>
          </a:lstStyle>
          <a:p>
            <a:endParaRPr lang="en-IL"/>
          </a:p>
        </p:txBody>
      </p:sp>
      <p:sp>
        <p:nvSpPr>
          <p:cNvPr id="7" name="מציין מיקום של מספר שקופית 6"/>
          <p:cNvSpPr>
            <a:spLocks noGrp="1"/>
          </p:cNvSpPr>
          <p:nvPr>
            <p:ph type="sldNum" sz="quarter" idx="5"/>
          </p:nvPr>
        </p:nvSpPr>
        <p:spPr>
          <a:xfrm>
            <a:off x="1588" y="8685213"/>
            <a:ext cx="2971800" cy="458787"/>
          </a:xfrm>
          <a:prstGeom prst="rect">
            <a:avLst/>
          </a:prstGeom>
        </p:spPr>
        <p:txBody>
          <a:bodyPr vert="horz" lIns="91440" tIns="45720" rIns="91440" bIns="45720" rtlCol="1" anchor="b"/>
          <a:lstStyle>
            <a:lvl1pPr algn="r">
              <a:defRPr sz="1200"/>
            </a:lvl1pPr>
          </a:lstStyle>
          <a:p>
            <a:fld id="{315938FE-F3BD-4663-A264-274DDA7D0DCD}" type="slidenum">
              <a:rPr lang="en-IL" smtClean="0"/>
              <a:t>‹#›</a:t>
            </a:fld>
            <a:endParaRPr lang="en-IL"/>
          </a:p>
        </p:txBody>
      </p:sp>
    </p:spTree>
    <p:extLst>
      <p:ext uri="{BB962C8B-B14F-4D97-AF65-F5344CB8AC3E}">
        <p14:creationId xmlns:p14="http://schemas.microsoft.com/office/powerpoint/2010/main" val="3819971911"/>
      </p:ext>
    </p:extLst>
  </p:cSld>
  <p:clrMap bg1="lt1" tx1="dk1" bg2="lt2" tx2="dk2" accent1="accent1" accent2="accent2" accent3="accent3" accent4="accent4" accent5="accent5" accent6="accent6" hlink="hlink" folHlink="folHlink"/>
  <p:notesStyle>
    <a:lvl1pPr marL="0" algn="r" defTabSz="914400" rtl="1" eaLnBrk="1" latinLnBrk="0" hangingPunct="1">
      <a:defRPr sz="1200" kern="1200">
        <a:solidFill>
          <a:schemeClr val="tx1"/>
        </a:solidFill>
        <a:latin typeface="+mn-lt"/>
        <a:ea typeface="+mn-ea"/>
        <a:cs typeface="+mn-cs"/>
      </a:defRPr>
    </a:lvl1pPr>
    <a:lvl2pPr marL="457200" algn="r" defTabSz="914400" rtl="1" eaLnBrk="1" latinLnBrk="0" hangingPunct="1">
      <a:defRPr sz="1200" kern="1200">
        <a:solidFill>
          <a:schemeClr val="tx1"/>
        </a:solidFill>
        <a:latin typeface="+mn-lt"/>
        <a:ea typeface="+mn-ea"/>
        <a:cs typeface="+mn-cs"/>
      </a:defRPr>
    </a:lvl2pPr>
    <a:lvl3pPr marL="914400" algn="r" defTabSz="914400" rtl="1" eaLnBrk="1" latinLnBrk="0" hangingPunct="1">
      <a:defRPr sz="1200" kern="1200">
        <a:solidFill>
          <a:schemeClr val="tx1"/>
        </a:solidFill>
        <a:latin typeface="+mn-lt"/>
        <a:ea typeface="+mn-ea"/>
        <a:cs typeface="+mn-cs"/>
      </a:defRPr>
    </a:lvl3pPr>
    <a:lvl4pPr marL="1371600" algn="r" defTabSz="914400" rtl="1" eaLnBrk="1" latinLnBrk="0" hangingPunct="1">
      <a:defRPr sz="1200" kern="1200">
        <a:solidFill>
          <a:schemeClr val="tx1"/>
        </a:solidFill>
        <a:latin typeface="+mn-lt"/>
        <a:ea typeface="+mn-ea"/>
        <a:cs typeface="+mn-cs"/>
      </a:defRPr>
    </a:lvl4pPr>
    <a:lvl5pPr marL="1828800" algn="r" defTabSz="914400" rtl="1" eaLnBrk="1" latinLnBrk="0" hangingPunct="1">
      <a:defRPr sz="1200" kern="1200">
        <a:solidFill>
          <a:schemeClr val="tx1"/>
        </a:solidFill>
        <a:latin typeface="+mn-lt"/>
        <a:ea typeface="+mn-ea"/>
        <a:cs typeface="+mn-cs"/>
      </a:defRPr>
    </a:lvl5pPr>
    <a:lvl6pPr marL="2286000" algn="r" defTabSz="914400" rtl="1" eaLnBrk="1" latinLnBrk="0" hangingPunct="1">
      <a:defRPr sz="1200" kern="1200">
        <a:solidFill>
          <a:schemeClr val="tx1"/>
        </a:solidFill>
        <a:latin typeface="+mn-lt"/>
        <a:ea typeface="+mn-ea"/>
        <a:cs typeface="+mn-cs"/>
      </a:defRPr>
    </a:lvl6pPr>
    <a:lvl7pPr marL="2743200" algn="r" defTabSz="914400" rtl="1" eaLnBrk="1" latinLnBrk="0" hangingPunct="1">
      <a:defRPr sz="1200" kern="1200">
        <a:solidFill>
          <a:schemeClr val="tx1"/>
        </a:solidFill>
        <a:latin typeface="+mn-lt"/>
        <a:ea typeface="+mn-ea"/>
        <a:cs typeface="+mn-cs"/>
      </a:defRPr>
    </a:lvl7pPr>
    <a:lvl8pPr marL="3200400" algn="r" defTabSz="914400" rtl="1" eaLnBrk="1" latinLnBrk="0" hangingPunct="1">
      <a:defRPr sz="1200" kern="1200">
        <a:solidFill>
          <a:schemeClr val="tx1"/>
        </a:solidFill>
        <a:latin typeface="+mn-lt"/>
        <a:ea typeface="+mn-ea"/>
        <a:cs typeface="+mn-cs"/>
      </a:defRPr>
    </a:lvl8pPr>
    <a:lvl9pPr marL="3657600" algn="r" defTabSz="914400" rtl="1"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שקופית כותרת">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4530"/>
            <a:ext cx="9144000" cy="2387600"/>
          </a:xfrm>
        </p:spPr>
        <p:txBody>
          <a:bodyPr anchor="b">
            <a:normAutofit/>
          </a:bodyPr>
          <a:lstStyle>
            <a:lvl1pPr algn="ctr">
              <a:defRPr sz="6000"/>
            </a:lvl1pPr>
          </a:lstStyle>
          <a:p>
            <a:r>
              <a:rPr lang="he-IL"/>
              <a:t>לחץ כדי לערוך סגנון כותרת של תבנית בסיס</a:t>
            </a:r>
            <a:endParaRPr lang="en-US" dirty="0"/>
          </a:p>
        </p:txBody>
      </p:sp>
      <p:sp>
        <p:nvSpPr>
          <p:cNvPr id="3" name="Subtitle 2"/>
          <p:cNvSpPr>
            <a:spLocks noGrp="1"/>
          </p:cNvSpPr>
          <p:nvPr>
            <p:ph type="subTitle" idx="1"/>
          </p:nvPr>
        </p:nvSpPr>
        <p:spPr>
          <a:xfrm>
            <a:off x="1524000" y="3602038"/>
            <a:ext cx="9144000" cy="1655762"/>
          </a:xfrm>
        </p:spPr>
        <p:txBody>
          <a:bodyPr>
            <a:normAutofit/>
          </a:bodyPr>
          <a:lstStyle>
            <a:lvl1pPr marL="0" indent="0" algn="ctr">
              <a:buNone/>
              <a:defRPr sz="2400">
                <a:solidFill>
                  <a:schemeClr val="tx1">
                    <a:lumMod val="75000"/>
                    <a:lumOff val="25000"/>
                  </a:schemeClr>
                </a:solidFill>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he-IL"/>
              <a:t>לחץ כדי לערוך סגנון כותרת משנה של תבנית בסיס</a:t>
            </a:r>
            <a:endParaRPr lang="en-US" dirty="0"/>
          </a:p>
        </p:txBody>
      </p:sp>
      <p:sp>
        <p:nvSpPr>
          <p:cNvPr id="4" name="Date Placeholder 3"/>
          <p:cNvSpPr>
            <a:spLocks noGrp="1"/>
          </p:cNvSpPr>
          <p:nvPr>
            <p:ph type="dt" sz="half" idx="10"/>
          </p:nvPr>
        </p:nvSpPr>
        <p:spPr/>
        <p:txBody>
          <a:bodyPr/>
          <a:lstStyle/>
          <a:p>
            <a:fld id="{073ED0CC-082F-4160-86E5-0D6041F12778}" type="datetime1">
              <a:rPr lang="en-US" smtClean="0"/>
              <a:t>1/23/2020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10296614"/>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כותרת וטקסט אנכי">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a:p>
        </p:txBody>
      </p:sp>
      <p:sp>
        <p:nvSpPr>
          <p:cNvPr id="3" name="Vertical Text Placeholder 2"/>
          <p:cNvSpPr>
            <a:spLocks noGrp="1"/>
          </p:cNvSpPr>
          <p:nvPr>
            <p:ph type="body" orient="vert" idx="1"/>
          </p:nvPr>
        </p:nvSpPr>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10"/>
          </p:nvPr>
        </p:nvSpPr>
        <p:spPr/>
        <p:txBody>
          <a:bodyPr/>
          <a:lstStyle/>
          <a:p>
            <a:fld id="{073ED0CC-082F-4160-86E5-0D6041F12778}" type="datetime1">
              <a:rPr lang="en-US" smtClean="0"/>
              <a:t>1/23/2020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71730468"/>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כותרת אנכית וטקסט">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0362"/>
            <a:ext cx="2628900" cy="5811838"/>
          </a:xfrm>
        </p:spPr>
        <p:txBody>
          <a:bodyPr vert="eaVert"/>
          <a:lstStyle/>
          <a:p>
            <a:r>
              <a:rPr lang="he-IL"/>
              <a:t>לחץ כדי לערוך סגנון כותרת של תבנית בסיס</a:t>
            </a:r>
            <a:endParaRPr lang="en-US"/>
          </a:p>
        </p:txBody>
      </p:sp>
      <p:sp>
        <p:nvSpPr>
          <p:cNvPr id="3" name="Vertical Text Placeholder 2"/>
          <p:cNvSpPr>
            <a:spLocks noGrp="1"/>
          </p:cNvSpPr>
          <p:nvPr>
            <p:ph type="body" orient="vert" idx="1"/>
          </p:nvPr>
        </p:nvSpPr>
        <p:spPr>
          <a:xfrm>
            <a:off x="838200" y="360362"/>
            <a:ext cx="7734300" cy="5811837"/>
          </a:xfrm>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a:p>
        </p:txBody>
      </p:sp>
      <p:sp>
        <p:nvSpPr>
          <p:cNvPr id="4" name="Date Placeholder 3"/>
          <p:cNvSpPr>
            <a:spLocks noGrp="1"/>
          </p:cNvSpPr>
          <p:nvPr>
            <p:ph type="dt" sz="half" idx="10"/>
          </p:nvPr>
        </p:nvSpPr>
        <p:spPr/>
        <p:txBody>
          <a:bodyPr/>
          <a:lstStyle/>
          <a:p>
            <a:fld id="{073ED0CC-082F-4160-86E5-0D6041F12778}" type="datetime1">
              <a:rPr lang="en-US" smtClean="0"/>
              <a:t>1/23/2020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35832695"/>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שקופית כותרת">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he-IL"/>
              <a:t>לחץ כדי לערוך סגנון כותרת של תבנית בסיס</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he-IL"/>
              <a:t>לחץ כדי לערוך סגנון כותרת משנה של תבנית בסיס</a:t>
            </a:r>
            <a:endParaRPr lang="en-US" dirty="0"/>
          </a:p>
        </p:txBody>
      </p:sp>
      <p:sp>
        <p:nvSpPr>
          <p:cNvPr id="4" name="Date Placeholder 3"/>
          <p:cNvSpPr>
            <a:spLocks noGrp="1"/>
          </p:cNvSpPr>
          <p:nvPr>
            <p:ph type="dt" sz="half" idx="10"/>
          </p:nvPr>
        </p:nvSpPr>
        <p:spPr/>
        <p:txBody>
          <a:bodyPr/>
          <a:lstStyle/>
          <a:p>
            <a:fld id="{073ED0CC-082F-4160-86E5-0D6041F12778}" type="datetime1">
              <a:rPr lang="en-US" smtClean="0"/>
              <a:t>1/23/2020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38955856"/>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כותרת ותוכן">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he-IL"/>
              <a:t>לחץ כדי לערוך סגנון כותרת של תבנית בסיס</a:t>
            </a:r>
            <a:endParaRPr lang="en-US" dirty="0"/>
          </a:p>
        </p:txBody>
      </p:sp>
      <p:sp>
        <p:nvSpPr>
          <p:cNvPr id="3" name="Content Placeholder 2"/>
          <p:cNvSpPr>
            <a:spLocks noGrp="1"/>
          </p:cNvSpPr>
          <p:nvPr>
            <p:ph idx="1"/>
          </p:nvPr>
        </p:nvSpPr>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10"/>
          </p:nvPr>
        </p:nvSpPr>
        <p:spPr/>
        <p:txBody>
          <a:bodyPr/>
          <a:lstStyle/>
          <a:p>
            <a:fld id="{073ED0CC-082F-4160-86E5-0D6041F12778}" type="datetime1">
              <a:rPr lang="en-US" smtClean="0"/>
              <a:t>1/23/2020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217904617"/>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כותרת מקטע עליונה">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he-IL"/>
              <a:t>לחץ כדי לערוך סגנונות טקסט של תבנית בסיס</a:t>
            </a:r>
          </a:p>
        </p:txBody>
      </p:sp>
      <p:sp>
        <p:nvSpPr>
          <p:cNvPr id="4" name="Date Placeholder 3"/>
          <p:cNvSpPr>
            <a:spLocks noGrp="1"/>
          </p:cNvSpPr>
          <p:nvPr>
            <p:ph type="dt" sz="half" idx="10"/>
          </p:nvPr>
        </p:nvSpPr>
        <p:spPr/>
        <p:txBody>
          <a:bodyPr/>
          <a:lstStyle/>
          <a:p>
            <a:fld id="{073ED0CC-082F-4160-86E5-0D6041F12778}" type="datetime1">
              <a:rPr lang="en-US" smtClean="0"/>
              <a:t>1/23/2020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13466282"/>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שני תכנים">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5" name="Date Placeholder 4"/>
          <p:cNvSpPr>
            <a:spLocks noGrp="1"/>
          </p:cNvSpPr>
          <p:nvPr>
            <p:ph type="dt" sz="half" idx="10"/>
          </p:nvPr>
        </p:nvSpPr>
        <p:spPr/>
        <p:txBody>
          <a:bodyPr/>
          <a:lstStyle/>
          <a:p>
            <a:fld id="{073ED0CC-082F-4160-86E5-0D6041F12778}" type="datetime1">
              <a:rPr lang="en-US" smtClean="0"/>
              <a:t>1/23/2020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8248051"/>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השוואה">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7" name="Date Placeholder 6"/>
          <p:cNvSpPr>
            <a:spLocks noGrp="1"/>
          </p:cNvSpPr>
          <p:nvPr>
            <p:ph type="dt" sz="half" idx="10"/>
          </p:nvPr>
        </p:nvSpPr>
        <p:spPr/>
        <p:txBody>
          <a:bodyPr/>
          <a:lstStyle/>
          <a:p>
            <a:fld id="{073ED0CC-082F-4160-86E5-0D6041F12778}" type="datetime1">
              <a:rPr lang="en-US" smtClean="0"/>
              <a:t>1/23/2020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3100529"/>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כותרת בלבד">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he-IL"/>
              <a:t>לחץ כדי לערוך סגנון כותרת של תבנית בסיס</a:t>
            </a:r>
            <a:endParaRPr lang="en-US" dirty="0"/>
          </a:p>
        </p:txBody>
      </p:sp>
      <p:sp>
        <p:nvSpPr>
          <p:cNvPr id="3" name="Date Placeholder 2"/>
          <p:cNvSpPr>
            <a:spLocks noGrp="1"/>
          </p:cNvSpPr>
          <p:nvPr>
            <p:ph type="dt" sz="half" idx="10"/>
          </p:nvPr>
        </p:nvSpPr>
        <p:spPr/>
        <p:txBody>
          <a:bodyPr/>
          <a:lstStyle/>
          <a:p>
            <a:fld id="{073ED0CC-082F-4160-86E5-0D6041F12778}" type="datetime1">
              <a:rPr lang="en-US" smtClean="0"/>
              <a:t>1/23/2020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68088513"/>
      </p:ext>
    </p:extLst>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ריק">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73ED0CC-082F-4160-86E5-0D6041F12778}" type="datetime1">
              <a:rPr lang="en-US" smtClean="0"/>
              <a:t>1/23/2020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61470216"/>
      </p:ext>
    </p:extLst>
  </p:cSld>
  <p:clrMapOvr>
    <a:masterClrMapping/>
  </p:clrMapOvr>
  <p:hf sldNum="0"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תוכן עם כיתוב">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he-IL"/>
              <a:t>לחץ כדי לערוך סגנון כותרת של תבנית בסיס</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he-IL"/>
              <a:t>לחץ כדי לערוך סגנונות טקסט של תבנית בסיס</a:t>
            </a:r>
          </a:p>
        </p:txBody>
      </p:sp>
      <p:sp>
        <p:nvSpPr>
          <p:cNvPr id="5" name="Date Placeholder 4"/>
          <p:cNvSpPr>
            <a:spLocks noGrp="1"/>
          </p:cNvSpPr>
          <p:nvPr>
            <p:ph type="dt" sz="half" idx="10"/>
          </p:nvPr>
        </p:nvSpPr>
        <p:spPr/>
        <p:txBody>
          <a:bodyPr/>
          <a:lstStyle/>
          <a:p>
            <a:fld id="{073ED0CC-082F-4160-86E5-0D6041F12778}" type="datetime1">
              <a:rPr lang="en-US" smtClean="0"/>
              <a:t>1/23/2020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475225352"/>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כותרת ותוכן">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Content Placeholder 2"/>
          <p:cNvSpPr>
            <a:spLocks noGrp="1"/>
          </p:cNvSpPr>
          <p:nvPr>
            <p:ph idx="1"/>
          </p:nvPr>
        </p:nvSpPr>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10"/>
          </p:nvPr>
        </p:nvSpPr>
        <p:spPr/>
        <p:txBody>
          <a:bodyPr/>
          <a:lstStyle/>
          <a:p>
            <a:fld id="{073ED0CC-082F-4160-86E5-0D6041F12778}" type="datetime1">
              <a:rPr lang="en-US" smtClean="0"/>
              <a:t>1/23/2020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93892153"/>
      </p:ext>
    </p:extLst>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תמונה עם כיתוב">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he-IL"/>
              <a:t>לחץ כדי לערוך סגנון כותרת של תבנית בסיס</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he-IL"/>
              <a:t>לחץ על הסמל כדי להוסיף תמונה</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a:t>לחץ כדי לערוך סגנונות טקסט של תבנית בסיס</a:t>
            </a:r>
          </a:p>
        </p:txBody>
      </p:sp>
      <p:sp>
        <p:nvSpPr>
          <p:cNvPr id="5" name="Date Placeholder 4"/>
          <p:cNvSpPr>
            <a:spLocks noGrp="1"/>
          </p:cNvSpPr>
          <p:nvPr>
            <p:ph type="dt" sz="half" idx="10"/>
          </p:nvPr>
        </p:nvSpPr>
        <p:spPr/>
        <p:txBody>
          <a:bodyPr/>
          <a:lstStyle/>
          <a:p>
            <a:fld id="{073ED0CC-082F-4160-86E5-0D6041F12778}" type="datetime1">
              <a:rPr lang="en-US" smtClean="0"/>
              <a:t>1/23/2020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59608769"/>
      </p:ext>
    </p:extLst>
  </p:cSld>
  <p:clrMapOvr>
    <a:masterClrMapping/>
  </p:clrMapOvr>
  <p:hf sldNum="0"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כותרת וכיתוב">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he-IL"/>
              <a:t>לחץ כדי לערוך סגנונות טקסט של תבנית בסיס</a:t>
            </a:r>
          </a:p>
        </p:txBody>
      </p:sp>
      <p:sp>
        <p:nvSpPr>
          <p:cNvPr id="4" name="Date Placeholder 3"/>
          <p:cNvSpPr>
            <a:spLocks noGrp="1"/>
          </p:cNvSpPr>
          <p:nvPr>
            <p:ph type="dt" sz="half" idx="10"/>
          </p:nvPr>
        </p:nvSpPr>
        <p:spPr/>
        <p:txBody>
          <a:bodyPr/>
          <a:lstStyle/>
          <a:p>
            <a:fld id="{073ED0CC-082F-4160-86E5-0D6041F12778}" type="datetime1">
              <a:rPr lang="en-US" smtClean="0"/>
              <a:t>1/23/2020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029566300"/>
      </p:ext>
    </p:extLst>
  </p:cSld>
  <p:clrMapOvr>
    <a:masterClrMapping/>
  </p:clrMapOvr>
  <p:hf sldNum="0"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ציטוט עם כיתוב">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he-IL"/>
              <a:t>לחץ כדי לערוך סגנון כותרת של תבנית בסיס</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he-IL"/>
              <a:t>לחץ כדי לערוך סגנונות טקסט של תבנית בסיס</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he-IL"/>
              <a:t>לחץ כדי לערוך סגנונות טקסט של תבנית בסיס</a:t>
            </a:r>
          </a:p>
        </p:txBody>
      </p:sp>
      <p:sp>
        <p:nvSpPr>
          <p:cNvPr id="4" name="Date Placeholder 3"/>
          <p:cNvSpPr>
            <a:spLocks noGrp="1"/>
          </p:cNvSpPr>
          <p:nvPr>
            <p:ph type="dt" sz="half" idx="10"/>
          </p:nvPr>
        </p:nvSpPr>
        <p:spPr/>
        <p:txBody>
          <a:bodyPr/>
          <a:lstStyle/>
          <a:p>
            <a:fld id="{073ED0CC-082F-4160-86E5-0D6041F12778}" type="datetime1">
              <a:rPr lang="en-US" smtClean="0"/>
              <a:t>1/23/2020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1318386508"/>
      </p:ext>
    </p:extLst>
  </p:cSld>
  <p:clrMapOvr>
    <a:masterClrMapping/>
  </p:clrMapOvr>
  <p:hf sldNum="0"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כרטיס שם">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he-IL"/>
              <a:t>לחץ כדי לערוך סגנונות טקסט של תבנית בסיס</a:t>
            </a:r>
          </a:p>
        </p:txBody>
      </p:sp>
      <p:sp>
        <p:nvSpPr>
          <p:cNvPr id="4" name="Date Placeholder 3"/>
          <p:cNvSpPr>
            <a:spLocks noGrp="1"/>
          </p:cNvSpPr>
          <p:nvPr>
            <p:ph type="dt" sz="half" idx="10"/>
          </p:nvPr>
        </p:nvSpPr>
        <p:spPr/>
        <p:txBody>
          <a:bodyPr/>
          <a:lstStyle/>
          <a:p>
            <a:fld id="{073ED0CC-082F-4160-86E5-0D6041F12778}" type="datetime1">
              <a:rPr lang="en-US" smtClean="0"/>
              <a:t>1/23/2020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158443182"/>
      </p:ext>
    </p:extLst>
  </p:cSld>
  <p:clrMapOvr>
    <a:masterClrMapping/>
  </p:clrMapOvr>
  <p:hf sldNum="0"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כרטיס שם עם ציטוט">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he-IL"/>
              <a:t>לחץ כדי לערוך סגנון כותרת של תבנית בסיס</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he-IL"/>
              <a:t>לחץ כדי לערוך סגנונות טקסט של תבנית בסיס</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he-IL"/>
              <a:t>לחץ כדי לערוך סגנונות טקסט של תבנית בסיס</a:t>
            </a:r>
          </a:p>
        </p:txBody>
      </p:sp>
      <p:sp>
        <p:nvSpPr>
          <p:cNvPr id="4" name="Date Placeholder 3"/>
          <p:cNvSpPr>
            <a:spLocks noGrp="1"/>
          </p:cNvSpPr>
          <p:nvPr>
            <p:ph type="dt" sz="half" idx="10"/>
          </p:nvPr>
        </p:nvSpPr>
        <p:spPr/>
        <p:txBody>
          <a:bodyPr/>
          <a:lstStyle/>
          <a:p>
            <a:fld id="{073ED0CC-082F-4160-86E5-0D6041F12778}" type="datetime1">
              <a:rPr lang="en-US" smtClean="0"/>
              <a:t>1/23/2020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505351683"/>
      </p:ext>
    </p:extLst>
  </p:cSld>
  <p:clrMapOvr>
    <a:masterClrMapping/>
  </p:clrMapOvr>
  <p:hf sldNum="0"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נכון או לא נכון">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he-IL"/>
              <a:t>לחץ כדי לערוך סגנון כותרת של תבנית בסיס</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he-IL"/>
              <a:t>לחץ כדי לערוך סגנונות טקסט של תבנית בסיס</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he-IL"/>
              <a:t>לחץ כדי לערוך סגנונות טקסט של תבנית בסיס</a:t>
            </a:r>
          </a:p>
        </p:txBody>
      </p:sp>
      <p:sp>
        <p:nvSpPr>
          <p:cNvPr id="4" name="Date Placeholder 3"/>
          <p:cNvSpPr>
            <a:spLocks noGrp="1"/>
          </p:cNvSpPr>
          <p:nvPr>
            <p:ph type="dt" sz="half" idx="10"/>
          </p:nvPr>
        </p:nvSpPr>
        <p:spPr/>
        <p:txBody>
          <a:bodyPr/>
          <a:lstStyle/>
          <a:p>
            <a:fld id="{073ED0CC-082F-4160-86E5-0D6041F12778}" type="datetime1">
              <a:rPr lang="en-US" smtClean="0"/>
              <a:t>1/23/2020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24875745"/>
      </p:ext>
    </p:extLst>
  </p:cSld>
  <p:clrMapOvr>
    <a:masterClrMapping/>
  </p:clrMapOvr>
  <p:hf sldNum="0"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כותרת וטקסט אנכי">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Vertical Text Placeholder 2"/>
          <p:cNvSpPr>
            <a:spLocks noGrp="1"/>
          </p:cNvSpPr>
          <p:nvPr>
            <p:ph type="body" orient="vert" idx="1"/>
          </p:nvPr>
        </p:nvSpPr>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10"/>
          </p:nvPr>
        </p:nvSpPr>
        <p:spPr/>
        <p:txBody>
          <a:bodyPr/>
          <a:lstStyle/>
          <a:p>
            <a:fld id="{073ED0CC-082F-4160-86E5-0D6041F12778}" type="datetime1">
              <a:rPr lang="en-US" smtClean="0"/>
              <a:t>1/23/2020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230071171"/>
      </p:ext>
    </p:extLst>
  </p:cSld>
  <p:clrMapOvr>
    <a:masterClrMapping/>
  </p:clrMapOvr>
  <p:hf sldNum="0"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כותרת אנכית וטקסט">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he-IL"/>
              <a:t>לחץ כדי לערוך סגנון כותרת של תבנית בסיס</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10"/>
          </p:nvPr>
        </p:nvSpPr>
        <p:spPr/>
        <p:txBody>
          <a:bodyPr/>
          <a:lstStyle/>
          <a:p>
            <a:fld id="{073ED0CC-082F-4160-86E5-0D6041F12778}" type="datetime1">
              <a:rPr lang="en-US" smtClean="0"/>
              <a:t>1/23/2020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53881156"/>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כותרת מקטע עליונה">
    <p:spTree>
      <p:nvGrpSpPr>
        <p:cNvPr id="1" name=""/>
        <p:cNvGrpSpPr/>
        <p:nvPr/>
      </p:nvGrpSpPr>
      <p:grpSpPr>
        <a:xfrm>
          <a:off x="0" y="0"/>
          <a:ext cx="0" cy="0"/>
          <a:chOff x="0" y="0"/>
          <a:chExt cx="0" cy="0"/>
        </a:xfrm>
      </p:grpSpPr>
      <p:sp>
        <p:nvSpPr>
          <p:cNvPr id="2" name="Title 1"/>
          <p:cNvSpPr>
            <a:spLocks noGrp="1"/>
          </p:cNvSpPr>
          <p:nvPr>
            <p:ph type="title"/>
          </p:nvPr>
        </p:nvSpPr>
        <p:spPr>
          <a:xfrm>
            <a:off x="831850" y="1712423"/>
            <a:ext cx="10515600" cy="2851208"/>
          </a:xfrm>
        </p:spPr>
        <p:txBody>
          <a:bodyPr anchor="b">
            <a:normAutofit/>
          </a:bodyPr>
          <a:lstStyle>
            <a:lvl1pPr>
              <a:defRPr sz="6000" b="0"/>
            </a:lvl1p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831850" y="4552633"/>
            <a:ext cx="10515600" cy="1500187"/>
          </a:xfrm>
        </p:spPr>
        <p:txBody>
          <a:bodyPr anchor="t">
            <a:normAutofit/>
          </a:bodyPr>
          <a:lstStyle>
            <a:lvl1pPr marL="0" indent="0">
              <a:buNone/>
              <a:defRPr sz="24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he-IL"/>
              <a:t>לחץ כדי לערוך סגנונות טקסט של תבנית בסיס</a:t>
            </a:r>
          </a:p>
        </p:txBody>
      </p:sp>
      <p:sp>
        <p:nvSpPr>
          <p:cNvPr id="4" name="Date Placeholder 3"/>
          <p:cNvSpPr>
            <a:spLocks noGrp="1"/>
          </p:cNvSpPr>
          <p:nvPr>
            <p:ph type="dt" sz="half" idx="10"/>
          </p:nvPr>
        </p:nvSpPr>
        <p:spPr/>
        <p:txBody>
          <a:bodyPr/>
          <a:lstStyle/>
          <a:p>
            <a:fld id="{073ED0CC-082F-4160-86E5-0D6041F12778}" type="datetime1">
              <a:rPr lang="en-US" smtClean="0"/>
              <a:t>1/23/2020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99832208"/>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שני תכנים">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Content Placeholder 2"/>
          <p:cNvSpPr>
            <a:spLocks noGrp="1"/>
          </p:cNvSpPr>
          <p:nvPr>
            <p:ph sz="half" idx="1"/>
          </p:nvPr>
        </p:nvSpPr>
        <p:spPr>
          <a:xfrm>
            <a:off x="845127" y="1828800"/>
            <a:ext cx="5181600" cy="4351337"/>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Content Placeholder 3"/>
          <p:cNvSpPr>
            <a:spLocks noGrp="1"/>
          </p:cNvSpPr>
          <p:nvPr>
            <p:ph sz="half" idx="2"/>
          </p:nvPr>
        </p:nvSpPr>
        <p:spPr>
          <a:xfrm>
            <a:off x="6172200" y="1828800"/>
            <a:ext cx="5181600" cy="4351337"/>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5" name="Date Placeholder 4"/>
          <p:cNvSpPr>
            <a:spLocks noGrp="1"/>
          </p:cNvSpPr>
          <p:nvPr>
            <p:ph type="dt" sz="half" idx="10"/>
          </p:nvPr>
        </p:nvSpPr>
        <p:spPr/>
        <p:txBody>
          <a:bodyPr/>
          <a:lstStyle/>
          <a:p>
            <a:fld id="{073ED0CC-082F-4160-86E5-0D6041F12778}" type="datetime1">
              <a:rPr lang="en-US" smtClean="0"/>
              <a:t>1/23/2020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805747679"/>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השוואה">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45127" y="1681850"/>
            <a:ext cx="5156200" cy="825699"/>
          </a:xfrm>
        </p:spPr>
        <p:txBody>
          <a:bodyPr anchor="b">
            <a:normAutofit/>
          </a:bodyP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4" name="Content Placeholder 3"/>
          <p:cNvSpPr>
            <a:spLocks noGrp="1"/>
          </p:cNvSpPr>
          <p:nvPr>
            <p:ph sz="half" idx="2"/>
          </p:nvPr>
        </p:nvSpPr>
        <p:spPr>
          <a:xfrm>
            <a:off x="845127" y="2507550"/>
            <a:ext cx="5156200" cy="3680525"/>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5" name="Text Placeholder 4"/>
          <p:cNvSpPr>
            <a:spLocks noGrp="1"/>
          </p:cNvSpPr>
          <p:nvPr>
            <p:ph type="body" sz="quarter" idx="3"/>
          </p:nvPr>
        </p:nvSpPr>
        <p:spPr>
          <a:xfrm>
            <a:off x="6172200" y="1681851"/>
            <a:ext cx="5181601" cy="825698"/>
          </a:xfrm>
        </p:spPr>
        <p:txBody>
          <a:bodyPr anchor="b"/>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6" name="Content Placeholder 5"/>
          <p:cNvSpPr>
            <a:spLocks noGrp="1"/>
          </p:cNvSpPr>
          <p:nvPr>
            <p:ph sz="quarter" idx="4"/>
          </p:nvPr>
        </p:nvSpPr>
        <p:spPr>
          <a:xfrm>
            <a:off x="6172200" y="2507550"/>
            <a:ext cx="5181601" cy="3680525"/>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a:p>
        </p:txBody>
      </p:sp>
      <p:sp>
        <p:nvSpPr>
          <p:cNvPr id="7" name="Date Placeholder 6"/>
          <p:cNvSpPr>
            <a:spLocks noGrp="1"/>
          </p:cNvSpPr>
          <p:nvPr>
            <p:ph type="dt" sz="half" idx="10"/>
          </p:nvPr>
        </p:nvSpPr>
        <p:spPr/>
        <p:txBody>
          <a:bodyPr/>
          <a:lstStyle/>
          <a:p>
            <a:fld id="{073ED0CC-082F-4160-86E5-0D6041F12778}" type="datetime1">
              <a:rPr lang="en-US" smtClean="0"/>
              <a:t>1/23/2020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
        <p:nvSpPr>
          <p:cNvPr id="10" name="Title 9"/>
          <p:cNvSpPr>
            <a:spLocks noGrp="1"/>
          </p:cNvSpPr>
          <p:nvPr>
            <p:ph type="title"/>
          </p:nvPr>
        </p:nvSpPr>
        <p:spPr/>
        <p:txBody>
          <a:bodyPr/>
          <a:lstStyle/>
          <a:p>
            <a:r>
              <a:rPr lang="he-IL"/>
              <a:t>לחץ כדי לערוך סגנון כותרת של תבנית בסיס</a:t>
            </a:r>
            <a:endParaRPr lang="en-US" dirty="0"/>
          </a:p>
        </p:txBody>
      </p:sp>
    </p:spTree>
    <p:extLst>
      <p:ext uri="{BB962C8B-B14F-4D97-AF65-F5344CB8AC3E}">
        <p14:creationId xmlns:p14="http://schemas.microsoft.com/office/powerpoint/2010/main" val="2414930400"/>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כותרת בלבד">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73ED0CC-082F-4160-86E5-0D6041F12778}" type="datetime1">
              <a:rPr lang="en-US" smtClean="0"/>
              <a:t>1/23/2020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
        <p:nvSpPr>
          <p:cNvPr id="6" name="Title 5"/>
          <p:cNvSpPr>
            <a:spLocks noGrp="1"/>
          </p:cNvSpPr>
          <p:nvPr>
            <p:ph type="title"/>
          </p:nvPr>
        </p:nvSpPr>
        <p:spPr/>
        <p:txBody>
          <a:bodyPr/>
          <a:lstStyle/>
          <a:p>
            <a:r>
              <a:rPr lang="he-IL"/>
              <a:t>לחץ כדי לערוך סגנון כותרת של תבנית בסיס</a:t>
            </a:r>
            <a:endParaRPr lang="en-US"/>
          </a:p>
        </p:txBody>
      </p:sp>
    </p:spTree>
    <p:extLst>
      <p:ext uri="{BB962C8B-B14F-4D97-AF65-F5344CB8AC3E}">
        <p14:creationId xmlns:p14="http://schemas.microsoft.com/office/powerpoint/2010/main" val="2616973491"/>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ריק">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73ED0CC-082F-4160-86E5-0D6041F12778}" type="datetime1">
              <a:rPr lang="en-US" smtClean="0"/>
              <a:t>1/23/2020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59174737"/>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תוכן עם כיתוב">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931920" cy="1600197"/>
          </a:xfrm>
        </p:spPr>
        <p:txBody>
          <a:bodyPr anchor="b">
            <a:normAutofit/>
          </a:bodyPr>
          <a:lstStyle>
            <a:lvl1pPr>
              <a:defRPr sz="3200" b="0"/>
            </a:lvl1pPr>
          </a:lstStyle>
          <a:p>
            <a:r>
              <a:rPr lang="he-IL"/>
              <a:t>לחץ כדי לערוך סגנון כותרת של תבנית בסיס</a:t>
            </a:r>
            <a:endParaRPr lang="en-US" dirty="0"/>
          </a:p>
        </p:txBody>
      </p:sp>
      <p:sp>
        <p:nvSpPr>
          <p:cNvPr id="3" name="Content Placeholder 2"/>
          <p:cNvSpPr>
            <a:spLocks noGrp="1"/>
          </p:cNvSpPr>
          <p:nvPr>
            <p:ph idx="1"/>
          </p:nvPr>
        </p:nvSpPr>
        <p:spPr>
          <a:xfrm>
            <a:off x="5181600" y="990600"/>
            <a:ext cx="6172200" cy="48768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Text Placeholder 3"/>
          <p:cNvSpPr>
            <a:spLocks noGrp="1"/>
          </p:cNvSpPr>
          <p:nvPr>
            <p:ph type="body" sz="half" idx="2"/>
          </p:nvPr>
        </p:nvSpPr>
        <p:spPr>
          <a:xfrm>
            <a:off x="841248" y="2057399"/>
            <a:ext cx="3931920" cy="3810001"/>
          </a:xfrm>
        </p:spPr>
        <p:txBody>
          <a:bodyPr>
            <a:normAutofit/>
          </a:bodyPr>
          <a:lstStyle>
            <a:lvl1pPr marL="0" indent="0">
              <a:lnSpc>
                <a:spcPct val="90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a:t>לחץ כדי לערוך סגנונות טקסט של תבנית בסיס</a:t>
            </a:r>
          </a:p>
        </p:txBody>
      </p:sp>
      <p:sp>
        <p:nvSpPr>
          <p:cNvPr id="5" name="Date Placeholder 4"/>
          <p:cNvSpPr>
            <a:spLocks noGrp="1"/>
          </p:cNvSpPr>
          <p:nvPr>
            <p:ph type="dt" sz="half" idx="10"/>
          </p:nvPr>
        </p:nvSpPr>
        <p:spPr/>
        <p:txBody>
          <a:bodyPr/>
          <a:lstStyle/>
          <a:p>
            <a:fld id="{073ED0CC-082F-4160-86E5-0D6041F12778}" type="datetime1">
              <a:rPr lang="en-US" smtClean="0"/>
              <a:t>1/23/2020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26856342"/>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תמונה עם כיתוב">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931920" cy="1600200"/>
          </a:xfrm>
        </p:spPr>
        <p:txBody>
          <a:bodyPr anchor="b">
            <a:normAutofit/>
          </a:bodyPr>
          <a:lstStyle>
            <a:lvl1pPr>
              <a:defRPr sz="3200" b="0"/>
            </a:lvl1pPr>
          </a:lstStyle>
          <a:p>
            <a:r>
              <a:rPr lang="he-IL"/>
              <a:t>לחץ כדי לערוך סגנון כותרת של תבנית בסיס</a:t>
            </a:r>
            <a:endParaRPr lang="en-US" dirty="0"/>
          </a:p>
        </p:txBody>
      </p:sp>
      <p:sp>
        <p:nvSpPr>
          <p:cNvPr id="3" name="Picture Placeholder 2"/>
          <p:cNvSpPr>
            <a:spLocks noGrp="1"/>
          </p:cNvSpPr>
          <p:nvPr>
            <p:ph type="pic" idx="1"/>
          </p:nvPr>
        </p:nvSpPr>
        <p:spPr>
          <a:xfrm>
            <a:off x="5181600" y="990600"/>
            <a:ext cx="6172200" cy="4876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he-IL"/>
              <a:t>לחץ על הסמל כדי להוסיף תמונה</a:t>
            </a:r>
            <a:endParaRPr lang="en-US" dirty="0"/>
          </a:p>
        </p:txBody>
      </p:sp>
      <p:sp>
        <p:nvSpPr>
          <p:cNvPr id="4" name="Text Placeholder 3"/>
          <p:cNvSpPr>
            <a:spLocks noGrp="1"/>
          </p:cNvSpPr>
          <p:nvPr>
            <p:ph type="body" sz="half" idx="2"/>
          </p:nvPr>
        </p:nvSpPr>
        <p:spPr>
          <a:xfrm>
            <a:off x="841248" y="2057400"/>
            <a:ext cx="3931920" cy="3810000"/>
          </a:xfrm>
        </p:spPr>
        <p:txBody>
          <a:bodyPr>
            <a:normAutofit/>
          </a:bodyPr>
          <a:lstStyle>
            <a:lvl1pPr marL="0" indent="0">
              <a:lnSpc>
                <a:spcPct val="90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a:t>לחץ כדי לערוך סגנונות טקסט של תבנית בסיס</a:t>
            </a:r>
          </a:p>
        </p:txBody>
      </p:sp>
      <p:sp>
        <p:nvSpPr>
          <p:cNvPr id="5" name="Date Placeholder 4"/>
          <p:cNvSpPr>
            <a:spLocks noGrp="1"/>
          </p:cNvSpPr>
          <p:nvPr>
            <p:ph type="dt" sz="half" idx="10"/>
          </p:nvPr>
        </p:nvSpPr>
        <p:spPr/>
        <p:txBody>
          <a:bodyPr/>
          <a:lstStyle/>
          <a:p>
            <a:fld id="{073ED0CC-082F-4160-86E5-0D6041F12778}" type="datetime1">
              <a:rPr lang="en-US" smtClean="0"/>
              <a:t>1/23/2020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6594510"/>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theme" Target="../theme/theme2.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45127" y="365760"/>
            <a:ext cx="10515600" cy="1325562"/>
          </a:xfrm>
          <a:prstGeom prst="rect">
            <a:avLst/>
          </a:prstGeom>
        </p:spPr>
        <p:txBody>
          <a:bodyPr vert="horz" lIns="91440" tIns="45720" rIns="91440" bIns="45720" rtlCol="0" anchor="ctr">
            <a:normAutofit/>
          </a:body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845127" y="1828800"/>
            <a:ext cx="10515600" cy="4351337"/>
          </a:xfrm>
          <a:prstGeom prst="rect">
            <a:avLst/>
          </a:prstGeom>
        </p:spPr>
        <p:txBody>
          <a:bodyPr vert="horz" lIns="91440" tIns="45720" rIns="91440" bIns="45720" rtlCol="0">
            <a:normAutofit/>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100">
                <a:solidFill>
                  <a:schemeClr val="tx1">
                    <a:lumMod val="65000"/>
                    <a:lumOff val="35000"/>
                  </a:schemeClr>
                </a:solidFill>
              </a:defRPr>
            </a:lvl1pPr>
          </a:lstStyle>
          <a:p>
            <a:fld id="{073ED0CC-082F-4160-86E5-0D6041F12778}" type="datetime1">
              <a:rPr lang="en-US" smtClean="0"/>
              <a:t>1/23/2020</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100">
                <a:solidFill>
                  <a:schemeClr val="tx1">
                    <a:lumMod val="65000"/>
                    <a:lumOff val="35000"/>
                  </a:schemeClr>
                </a:solidFill>
              </a:defRPr>
            </a:lvl1pPr>
          </a:lstStyle>
          <a:p>
            <a:endParaRPr lang="en-US" dirty="0"/>
          </a:p>
        </p:txBody>
      </p:sp>
      <p:sp>
        <p:nvSpPr>
          <p:cNvPr id="6" name="Slide Number Placeholder 5"/>
          <p:cNvSpPr>
            <a:spLocks noGrp="1"/>
          </p:cNvSpPr>
          <p:nvPr>
            <p:ph type="sldNum" sz="quarter" idx="4"/>
          </p:nvPr>
        </p:nvSpPr>
        <p:spPr>
          <a:xfrm>
            <a:off x="8617527" y="6356350"/>
            <a:ext cx="2743200" cy="365125"/>
          </a:xfrm>
          <a:prstGeom prst="rect">
            <a:avLst/>
          </a:prstGeom>
        </p:spPr>
        <p:txBody>
          <a:bodyPr vert="horz" lIns="91440" tIns="45720" rIns="91440" bIns="45720" rtlCol="0" anchor="ctr"/>
          <a:lstStyle>
            <a:lvl1pPr algn="r">
              <a:defRPr sz="1100">
                <a:solidFill>
                  <a:schemeClr val="tx1">
                    <a:tint val="75000"/>
                  </a:schemeClr>
                </a:solidFill>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534290300"/>
      </p:ext>
    </p:extLst>
  </p:cSld>
  <p:clrMap bg1="lt1" tx1="dk1" bg2="lt2" tx2="dk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Wingdings 2" pitchFamily="18" charset="2"/>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073ED0CC-082F-4160-86E5-0D6041F12778}" type="datetime1">
              <a:rPr lang="en-US" smtClean="0"/>
              <a:t>1/23/2020</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3268705326"/>
      </p:ext>
    </p:extLst>
  </p:cSld>
  <p:clrMap bg1="lt1" tx1="dk1" bg2="lt2" tx2="dk2" accent1="accent1" accent2="accent2" accent3="accent3" accent4="accent4" accent5="accent5" accent6="accent6" hlink="hlink" folHlink="folHlink"/>
  <p:sldLayoutIdLst>
    <p:sldLayoutId id="2147483718" r:id="rId1"/>
    <p:sldLayoutId id="2147483719" r:id="rId2"/>
    <p:sldLayoutId id="2147483720" r:id="rId3"/>
    <p:sldLayoutId id="2147483721" r:id="rId4"/>
    <p:sldLayoutId id="2147483722" r:id="rId5"/>
    <p:sldLayoutId id="2147483723" r:id="rId6"/>
    <p:sldLayoutId id="2147483724" r:id="rId7"/>
    <p:sldLayoutId id="2147483725" r:id="rId8"/>
    <p:sldLayoutId id="2147483726" r:id="rId9"/>
    <p:sldLayoutId id="2147483727" r:id="rId10"/>
    <p:sldLayoutId id="2147483728" r:id="rId11"/>
    <p:sldLayoutId id="2147483729" r:id="rId12"/>
    <p:sldLayoutId id="2147483730" r:id="rId13"/>
    <p:sldLayoutId id="2147483731" r:id="rId14"/>
    <p:sldLayoutId id="2147483732" r:id="rId15"/>
    <p:sldLayoutId id="2147483733" r:id="rId16"/>
  </p:sldLayoutIdLst>
  <p:hf sldNum="0" hdr="0" ftr="0" dt="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Layout" Target="../slideLayouts/slideLayout12.xml"/><Relationship Id="rId5" Type="http://schemas.openxmlformats.org/officeDocument/2006/relationships/image" Target="../media/image10.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12.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jpeg"/><Relationship Id="rId1" Type="http://schemas.openxmlformats.org/officeDocument/2006/relationships/slideLayout" Target="../slideLayouts/slideLayout12.xml"/><Relationship Id="rId5" Type="http://schemas.openxmlformats.org/officeDocument/2006/relationships/image" Target="../media/image15.png"/><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jpeg"/><Relationship Id="rId1" Type="http://schemas.openxmlformats.org/officeDocument/2006/relationships/slideLayout" Target="../slideLayouts/slideLayout12.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jpeg"/><Relationship Id="rId1" Type="http://schemas.openxmlformats.org/officeDocument/2006/relationships/slideLayout" Target="../slideLayouts/slideLayout1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jpeg"/><Relationship Id="rId1" Type="http://schemas.openxmlformats.org/officeDocument/2006/relationships/slideLayout" Target="../slideLayouts/slideLayout12.xml"/><Relationship Id="rId4" Type="http://schemas.openxmlformats.org/officeDocument/2006/relationships/image" Target="../media/image32.png"/></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jpeg"/><Relationship Id="rId1" Type="http://schemas.openxmlformats.org/officeDocument/2006/relationships/slideLayout" Target="../slideLayouts/slideLayout12.xml"/><Relationship Id="rId4" Type="http://schemas.openxmlformats.org/officeDocument/2006/relationships/image" Target="../media/image34.png"/></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hyperlink" Target="https://github.com/elishadar/Worki" TargetMode="External"/><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jpeg"/><Relationship Id="rId1" Type="http://schemas.openxmlformats.org/officeDocument/2006/relationships/slideLayout" Target="../slideLayouts/slideLayout12.xml"/><Relationship Id="rId5" Type="http://schemas.openxmlformats.org/officeDocument/2006/relationships/image" Target="../media/image6.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jpe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6EB1799-B613-4073-9689-5C859A5290AD}"/>
              </a:ext>
            </a:extLst>
          </p:cNvPr>
          <p:cNvPicPr>
            <a:picLocks noChangeAspect="1"/>
          </p:cNvPicPr>
          <p:nvPr/>
        </p:nvPicPr>
        <p:blipFill rotWithShape="1">
          <a:blip r:embed="rId3">
            <a:alphaModFix amt="35000"/>
          </a:blip>
          <a:srcRect t="1299" b="14431"/>
          <a:stretch/>
        </p:blipFill>
        <p:spPr>
          <a:xfrm>
            <a:off x="0" y="0"/>
            <a:ext cx="12191980" cy="6857990"/>
          </a:xfrm>
          <a:prstGeom prst="rect">
            <a:avLst/>
          </a:prstGeom>
        </p:spPr>
      </p:pic>
      <p:sp>
        <p:nvSpPr>
          <p:cNvPr id="2" name="כותרת 1">
            <a:extLst>
              <a:ext uri="{FF2B5EF4-FFF2-40B4-BE49-F238E27FC236}">
                <a16:creationId xmlns:a16="http://schemas.microsoft.com/office/drawing/2014/main" id="{C6859E35-9283-4773-8FA2-611EF0579B16}"/>
              </a:ext>
            </a:extLst>
          </p:cNvPr>
          <p:cNvSpPr>
            <a:spLocks noGrp="1"/>
          </p:cNvSpPr>
          <p:nvPr>
            <p:ph type="ctrTitle"/>
          </p:nvPr>
        </p:nvSpPr>
        <p:spPr>
          <a:xfrm>
            <a:off x="1507067" y="1143658"/>
            <a:ext cx="7766936" cy="1646302"/>
          </a:xfrm>
        </p:spPr>
        <p:txBody>
          <a:bodyPr>
            <a:normAutofit/>
          </a:bodyPr>
          <a:lstStyle/>
          <a:p>
            <a:pPr algn="ctr"/>
            <a:r>
              <a:rPr lang="en-US" dirty="0" err="1">
                <a:solidFill>
                  <a:schemeClr val="tx1"/>
                </a:solidFill>
              </a:rPr>
              <a:t>Worki</a:t>
            </a:r>
            <a:endParaRPr lang="en-IL" dirty="0">
              <a:solidFill>
                <a:schemeClr val="tx1"/>
              </a:solidFill>
            </a:endParaRPr>
          </a:p>
        </p:txBody>
      </p:sp>
      <p:sp>
        <p:nvSpPr>
          <p:cNvPr id="3" name="כותרת משנה 2">
            <a:extLst>
              <a:ext uri="{FF2B5EF4-FFF2-40B4-BE49-F238E27FC236}">
                <a16:creationId xmlns:a16="http://schemas.microsoft.com/office/drawing/2014/main" id="{B235E587-E470-49F6-AA92-7B8B1CA13C53}"/>
              </a:ext>
            </a:extLst>
          </p:cNvPr>
          <p:cNvSpPr>
            <a:spLocks noGrp="1"/>
          </p:cNvSpPr>
          <p:nvPr>
            <p:ph type="subTitle" idx="1"/>
          </p:nvPr>
        </p:nvSpPr>
        <p:spPr>
          <a:xfrm>
            <a:off x="1569211" y="2789960"/>
            <a:ext cx="7766936" cy="1096899"/>
          </a:xfrm>
        </p:spPr>
        <p:txBody>
          <a:bodyPr>
            <a:normAutofit/>
          </a:bodyPr>
          <a:lstStyle/>
          <a:p>
            <a:pPr algn="ctr"/>
            <a:r>
              <a:rPr lang="en-US" dirty="0"/>
              <a:t>Software Engineering project for Ariel University</a:t>
            </a:r>
            <a:endParaRPr lang="en-IL" dirty="0"/>
          </a:p>
        </p:txBody>
      </p:sp>
      <p:sp>
        <p:nvSpPr>
          <p:cNvPr id="5" name="תיבת טקסט 4">
            <a:extLst>
              <a:ext uri="{FF2B5EF4-FFF2-40B4-BE49-F238E27FC236}">
                <a16:creationId xmlns:a16="http://schemas.microsoft.com/office/drawing/2014/main" id="{5F2323AA-7720-4A41-9A3D-913FFC68673A}"/>
              </a:ext>
            </a:extLst>
          </p:cNvPr>
          <p:cNvSpPr txBox="1"/>
          <p:nvPr/>
        </p:nvSpPr>
        <p:spPr>
          <a:xfrm>
            <a:off x="2942196" y="3987434"/>
            <a:ext cx="4896678" cy="923330"/>
          </a:xfrm>
          <a:prstGeom prst="rect">
            <a:avLst/>
          </a:prstGeom>
          <a:noFill/>
        </p:spPr>
        <p:txBody>
          <a:bodyPr wrap="square" rtlCol="0">
            <a:spAutoFit/>
          </a:bodyPr>
          <a:lstStyle/>
          <a:p>
            <a:pPr algn="ctr"/>
            <a:r>
              <a:rPr lang="en-US" dirty="0"/>
              <a:t>Amit </a:t>
            </a:r>
            <a:r>
              <a:rPr lang="en-US" dirty="0" err="1"/>
              <a:t>Kazado</a:t>
            </a:r>
            <a:r>
              <a:rPr lang="en-US" dirty="0"/>
              <a:t> 302499652</a:t>
            </a:r>
          </a:p>
          <a:p>
            <a:pPr algn="ctr"/>
            <a:r>
              <a:rPr lang="en-US" dirty="0"/>
              <a:t>Dolev </a:t>
            </a:r>
            <a:r>
              <a:rPr lang="en-US" dirty="0" err="1"/>
              <a:t>Hindy</a:t>
            </a:r>
            <a:r>
              <a:rPr lang="en-US" dirty="0"/>
              <a:t> 312126642</a:t>
            </a:r>
          </a:p>
          <a:p>
            <a:pPr algn="ctr"/>
            <a:r>
              <a:rPr lang="en-US" dirty="0"/>
              <a:t>Elisha Azaria 213992464</a:t>
            </a:r>
            <a:endParaRPr lang="en-IL" dirty="0"/>
          </a:p>
        </p:txBody>
      </p:sp>
    </p:spTree>
    <p:extLst>
      <p:ext uri="{BB962C8B-B14F-4D97-AF65-F5344CB8AC3E}">
        <p14:creationId xmlns:p14="http://schemas.microsoft.com/office/powerpoint/2010/main" val="17305336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E9655B73-D933-44DF-A313-CBD6D196C646}"/>
              </a:ext>
            </a:extLst>
          </p:cNvPr>
          <p:cNvSpPr>
            <a:spLocks noGrp="1"/>
          </p:cNvSpPr>
          <p:nvPr>
            <p:ph type="ctrTitle"/>
          </p:nvPr>
        </p:nvSpPr>
        <p:spPr>
          <a:xfrm>
            <a:off x="3933137" y="197462"/>
            <a:ext cx="3533312" cy="699249"/>
          </a:xfrm>
        </p:spPr>
        <p:txBody>
          <a:bodyPr>
            <a:normAutofit fontScale="90000"/>
          </a:bodyPr>
          <a:lstStyle/>
          <a:p>
            <a:pPr algn="ctr"/>
            <a:r>
              <a:rPr lang="he-IL" sz="4800" dirty="0">
                <a:solidFill>
                  <a:schemeClr val="tx1"/>
                </a:solidFill>
              </a:rPr>
              <a:t>שעון משמרות:</a:t>
            </a:r>
            <a:endParaRPr lang="en-IL" sz="4800" dirty="0">
              <a:solidFill>
                <a:schemeClr val="tx1"/>
              </a:solidFill>
            </a:endParaRPr>
          </a:p>
        </p:txBody>
      </p:sp>
      <p:sp>
        <p:nvSpPr>
          <p:cNvPr id="3" name="כותרת משנה 2">
            <a:extLst>
              <a:ext uri="{FF2B5EF4-FFF2-40B4-BE49-F238E27FC236}">
                <a16:creationId xmlns:a16="http://schemas.microsoft.com/office/drawing/2014/main" id="{1424334E-6232-4FB7-9277-278B48C2F7E7}"/>
              </a:ext>
            </a:extLst>
          </p:cNvPr>
          <p:cNvSpPr>
            <a:spLocks noGrp="1"/>
          </p:cNvSpPr>
          <p:nvPr>
            <p:ph type="subTitle" idx="1"/>
          </p:nvPr>
        </p:nvSpPr>
        <p:spPr>
          <a:xfrm>
            <a:off x="2665300" y="992343"/>
            <a:ext cx="6068984" cy="699249"/>
          </a:xfrm>
        </p:spPr>
        <p:txBody>
          <a:bodyPr>
            <a:normAutofit fontScale="77500" lnSpcReduction="20000"/>
          </a:bodyPr>
          <a:lstStyle/>
          <a:p>
            <a:pPr algn="ctr"/>
            <a:r>
              <a:rPr lang="he-IL" dirty="0">
                <a:solidFill>
                  <a:schemeClr val="tx1"/>
                </a:solidFill>
              </a:rPr>
              <a:t>ניתן להתחיל, לעצור, להמשיך (רק אם עצרנו) ולסיים.</a:t>
            </a:r>
          </a:p>
          <a:p>
            <a:pPr algn="ctr"/>
            <a:r>
              <a:rPr lang="he-IL" dirty="0">
                <a:solidFill>
                  <a:schemeClr val="tx1"/>
                </a:solidFill>
              </a:rPr>
              <a:t>המידע נשמר בבסיס הנתונים תחת המשמרת אליה העובד רשום (כמה זמן ארכה)</a:t>
            </a:r>
            <a:endParaRPr lang="en-IL" dirty="0">
              <a:solidFill>
                <a:schemeClr val="tx1"/>
              </a:solidFill>
            </a:endParaRPr>
          </a:p>
        </p:txBody>
      </p:sp>
      <p:pic>
        <p:nvPicPr>
          <p:cNvPr id="5" name="תמונה 4" descr="תמונה שמכילה אלקטרוניקה, מחשב&#10;&#10;התיאור נוצר באופן אוטומטי">
            <a:extLst>
              <a:ext uri="{FF2B5EF4-FFF2-40B4-BE49-F238E27FC236}">
                <a16:creationId xmlns:a16="http://schemas.microsoft.com/office/drawing/2014/main" id="{9034BFFB-2065-450B-BE6F-057C5BD2B3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5812" y="1787224"/>
            <a:ext cx="2671763" cy="4749801"/>
          </a:xfrm>
          <a:prstGeom prst="rect">
            <a:avLst/>
          </a:prstGeom>
        </p:spPr>
      </p:pic>
      <p:pic>
        <p:nvPicPr>
          <p:cNvPr id="8" name="תמונה 7" descr="תמונה שמכילה אלקטרוניקה, מחשב&#10;&#10;התיאור נוצר באופן אוטומטי">
            <a:extLst>
              <a:ext uri="{FF2B5EF4-FFF2-40B4-BE49-F238E27FC236}">
                <a16:creationId xmlns:a16="http://schemas.microsoft.com/office/drawing/2014/main" id="{015D90F2-DC04-467D-BAFA-AFAB71C0727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63911" y="1787224"/>
            <a:ext cx="2671763" cy="4749801"/>
          </a:xfrm>
          <a:prstGeom prst="rect">
            <a:avLst/>
          </a:prstGeom>
        </p:spPr>
      </p:pic>
      <p:pic>
        <p:nvPicPr>
          <p:cNvPr id="10" name="תמונה 9" descr="תמונה שמכילה אלקטרוניקה, מחשב&#10;&#10;התיאור נוצר באופן אוטומטי">
            <a:extLst>
              <a:ext uri="{FF2B5EF4-FFF2-40B4-BE49-F238E27FC236}">
                <a16:creationId xmlns:a16="http://schemas.microsoft.com/office/drawing/2014/main" id="{F410821E-5998-43DA-8A98-553C74895ED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20037" y="1787224"/>
            <a:ext cx="2671764" cy="4749802"/>
          </a:xfrm>
          <a:prstGeom prst="rect">
            <a:avLst/>
          </a:prstGeom>
        </p:spPr>
      </p:pic>
    </p:spTree>
    <p:extLst>
      <p:ext uri="{BB962C8B-B14F-4D97-AF65-F5344CB8AC3E}">
        <p14:creationId xmlns:p14="http://schemas.microsoft.com/office/powerpoint/2010/main" val="5529438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11" name="כותרת 1">
            <a:extLst>
              <a:ext uri="{FF2B5EF4-FFF2-40B4-BE49-F238E27FC236}">
                <a16:creationId xmlns:a16="http://schemas.microsoft.com/office/drawing/2014/main" id="{59C08356-7489-45D0-8CD0-9932B66EDE32}"/>
              </a:ext>
            </a:extLst>
          </p:cNvPr>
          <p:cNvSpPr>
            <a:spLocks noGrp="1"/>
          </p:cNvSpPr>
          <p:nvPr>
            <p:ph type="ctrTitle"/>
          </p:nvPr>
        </p:nvSpPr>
        <p:spPr>
          <a:xfrm>
            <a:off x="3274530" y="218663"/>
            <a:ext cx="5642940" cy="967407"/>
          </a:xfrm>
        </p:spPr>
        <p:txBody>
          <a:bodyPr>
            <a:normAutofit/>
          </a:bodyPr>
          <a:lstStyle/>
          <a:p>
            <a:pPr algn="ctr"/>
            <a:r>
              <a:rPr lang="he-IL" sz="4000" dirty="0">
                <a:solidFill>
                  <a:schemeClr val="tx1"/>
                </a:solidFill>
              </a:rPr>
              <a:t>תפריט:</a:t>
            </a:r>
            <a:endParaRPr lang="en-IL" sz="4000" dirty="0">
              <a:solidFill>
                <a:schemeClr val="tx1"/>
              </a:solidFill>
            </a:endParaRPr>
          </a:p>
        </p:txBody>
      </p:sp>
      <p:pic>
        <p:nvPicPr>
          <p:cNvPr id="3" name="Picture 2">
            <a:extLst>
              <a:ext uri="{FF2B5EF4-FFF2-40B4-BE49-F238E27FC236}">
                <a16:creationId xmlns:a16="http://schemas.microsoft.com/office/drawing/2014/main" id="{C49958A3-0C6A-464B-877E-C0F5E07FB4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74730" y="1792360"/>
            <a:ext cx="2599599" cy="4621510"/>
          </a:xfrm>
          <a:prstGeom prst="rect">
            <a:avLst/>
          </a:prstGeom>
        </p:spPr>
      </p:pic>
      <p:pic>
        <p:nvPicPr>
          <p:cNvPr id="5" name="Picture 4">
            <a:extLst>
              <a:ext uri="{FF2B5EF4-FFF2-40B4-BE49-F238E27FC236}">
                <a16:creationId xmlns:a16="http://schemas.microsoft.com/office/drawing/2014/main" id="{FF0E1DBE-DEB2-458C-A925-0AE1CF785F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99412" y="1789043"/>
            <a:ext cx="2601465" cy="4624827"/>
          </a:xfrm>
          <a:prstGeom prst="rect">
            <a:avLst/>
          </a:prstGeom>
        </p:spPr>
      </p:pic>
      <p:sp>
        <p:nvSpPr>
          <p:cNvPr id="6" name="TextBox 5">
            <a:extLst>
              <a:ext uri="{FF2B5EF4-FFF2-40B4-BE49-F238E27FC236}">
                <a16:creationId xmlns:a16="http://schemas.microsoft.com/office/drawing/2014/main" id="{12F661D0-29E0-4AE7-A493-0ECC746E9CCA}"/>
              </a:ext>
            </a:extLst>
          </p:cNvPr>
          <p:cNvSpPr txBox="1"/>
          <p:nvPr/>
        </p:nvSpPr>
        <p:spPr>
          <a:xfrm>
            <a:off x="2944951" y="1419711"/>
            <a:ext cx="659155" cy="369332"/>
          </a:xfrm>
          <a:prstGeom prst="rect">
            <a:avLst/>
          </a:prstGeom>
          <a:noFill/>
        </p:spPr>
        <p:txBody>
          <a:bodyPr wrap="none" rtlCol="0">
            <a:spAutoFit/>
          </a:bodyPr>
          <a:lstStyle/>
          <a:p>
            <a:r>
              <a:rPr lang="he-IL" dirty="0"/>
              <a:t>עובד:</a:t>
            </a:r>
            <a:endParaRPr lang="en-US" dirty="0"/>
          </a:p>
        </p:txBody>
      </p:sp>
      <p:sp>
        <p:nvSpPr>
          <p:cNvPr id="18" name="TextBox 17">
            <a:extLst>
              <a:ext uri="{FF2B5EF4-FFF2-40B4-BE49-F238E27FC236}">
                <a16:creationId xmlns:a16="http://schemas.microsoft.com/office/drawing/2014/main" id="{CF09B35A-E3A4-40CC-98C8-D56C1FD3F822}"/>
              </a:ext>
            </a:extLst>
          </p:cNvPr>
          <p:cNvSpPr txBox="1"/>
          <p:nvPr/>
        </p:nvSpPr>
        <p:spPr>
          <a:xfrm>
            <a:off x="8886213" y="1419711"/>
            <a:ext cx="721672" cy="369332"/>
          </a:xfrm>
          <a:prstGeom prst="rect">
            <a:avLst/>
          </a:prstGeom>
          <a:noFill/>
        </p:spPr>
        <p:txBody>
          <a:bodyPr wrap="none" rtlCol="0">
            <a:spAutoFit/>
          </a:bodyPr>
          <a:lstStyle/>
          <a:p>
            <a:r>
              <a:rPr lang="he-IL" dirty="0"/>
              <a:t>מנהל:</a:t>
            </a:r>
            <a:endParaRPr lang="en-US" dirty="0"/>
          </a:p>
        </p:txBody>
      </p:sp>
    </p:spTree>
    <p:extLst>
      <p:ext uri="{BB962C8B-B14F-4D97-AF65-F5344CB8AC3E}">
        <p14:creationId xmlns:p14="http://schemas.microsoft.com/office/powerpoint/2010/main" val="32366169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11" name="כותרת 1">
            <a:extLst>
              <a:ext uri="{FF2B5EF4-FFF2-40B4-BE49-F238E27FC236}">
                <a16:creationId xmlns:a16="http://schemas.microsoft.com/office/drawing/2014/main" id="{59C08356-7489-45D0-8CD0-9932B66EDE32}"/>
              </a:ext>
            </a:extLst>
          </p:cNvPr>
          <p:cNvSpPr>
            <a:spLocks noGrp="1"/>
          </p:cNvSpPr>
          <p:nvPr>
            <p:ph type="ctrTitle"/>
          </p:nvPr>
        </p:nvSpPr>
        <p:spPr>
          <a:xfrm>
            <a:off x="2686050" y="262560"/>
            <a:ext cx="5642940" cy="967407"/>
          </a:xfrm>
        </p:spPr>
        <p:txBody>
          <a:bodyPr>
            <a:normAutofit/>
          </a:bodyPr>
          <a:lstStyle/>
          <a:p>
            <a:r>
              <a:rPr lang="he-IL" sz="4000" dirty="0">
                <a:solidFill>
                  <a:schemeClr val="tx1"/>
                </a:solidFill>
              </a:rPr>
              <a:t>הוספת עובד חדש לחברה:</a:t>
            </a:r>
            <a:endParaRPr lang="en-IL" sz="4000" dirty="0">
              <a:solidFill>
                <a:schemeClr val="tx1"/>
              </a:solidFill>
            </a:endParaRPr>
          </a:p>
        </p:txBody>
      </p:sp>
      <p:pic>
        <p:nvPicPr>
          <p:cNvPr id="12" name="תמונה 11">
            <a:extLst>
              <a:ext uri="{FF2B5EF4-FFF2-40B4-BE49-F238E27FC236}">
                <a16:creationId xmlns:a16="http://schemas.microsoft.com/office/drawing/2014/main" id="{3FBA0319-31C5-41DB-92A1-16979D3B91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9794" y="1861513"/>
            <a:ext cx="2566989" cy="4733925"/>
          </a:xfrm>
          <a:prstGeom prst="rect">
            <a:avLst/>
          </a:prstGeom>
        </p:spPr>
      </p:pic>
      <p:sp>
        <p:nvSpPr>
          <p:cNvPr id="13" name="כותרת 1">
            <a:extLst>
              <a:ext uri="{FF2B5EF4-FFF2-40B4-BE49-F238E27FC236}">
                <a16:creationId xmlns:a16="http://schemas.microsoft.com/office/drawing/2014/main" id="{C7BA1C29-60B1-453F-866B-77F23EC3C7BF}"/>
              </a:ext>
            </a:extLst>
          </p:cNvPr>
          <p:cNvSpPr txBox="1">
            <a:spLocks/>
          </p:cNvSpPr>
          <p:nvPr/>
        </p:nvSpPr>
        <p:spPr>
          <a:xfrm>
            <a:off x="938831" y="1231209"/>
            <a:ext cx="2728914" cy="467967"/>
          </a:xfrm>
          <a:prstGeom prst="rect">
            <a:avLst/>
          </a:prstGeom>
        </p:spPr>
        <p:txBody>
          <a:bodyPr vert="horz" lIns="91440" tIns="45720" rIns="91440" bIns="45720" rtlCol="0" anchor="b">
            <a:normAutofit/>
          </a:bodyPr>
          <a:lstStyle>
            <a:lvl1pPr algn="r" defTabSz="457200" rtl="0" eaLnBrk="1" latinLnBrk="0" hangingPunct="1">
              <a:spcBef>
                <a:spcPct val="0"/>
              </a:spcBef>
              <a:buNone/>
              <a:defRPr sz="54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he-IL" sz="1800" dirty="0">
                <a:solidFill>
                  <a:schemeClr val="tx1"/>
                </a:solidFill>
              </a:rPr>
              <a:t>הזמנת העובד לפי אימייל:</a:t>
            </a:r>
            <a:endParaRPr lang="en-IL" sz="1800" dirty="0">
              <a:solidFill>
                <a:schemeClr val="tx1"/>
              </a:solidFill>
            </a:endParaRPr>
          </a:p>
        </p:txBody>
      </p:sp>
      <p:pic>
        <p:nvPicPr>
          <p:cNvPr id="14" name="תמונה 13" descr="תמונה שמכילה אלקטרוניקה, מחשב&#10;&#10;התיאור נוצר באופן אוטומטי">
            <a:extLst>
              <a:ext uri="{FF2B5EF4-FFF2-40B4-BE49-F238E27FC236}">
                <a16:creationId xmlns:a16="http://schemas.microsoft.com/office/drawing/2014/main" id="{2043D76B-9806-4A6C-82A2-891287721EA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78794" y="1861513"/>
            <a:ext cx="2586660" cy="4733925"/>
          </a:xfrm>
          <a:prstGeom prst="rect">
            <a:avLst/>
          </a:prstGeom>
        </p:spPr>
      </p:pic>
      <p:sp>
        <p:nvSpPr>
          <p:cNvPr id="15" name="כותרת 1">
            <a:extLst>
              <a:ext uri="{FF2B5EF4-FFF2-40B4-BE49-F238E27FC236}">
                <a16:creationId xmlns:a16="http://schemas.microsoft.com/office/drawing/2014/main" id="{76779E94-35AF-4917-AA70-2F8C1414C3B1}"/>
              </a:ext>
            </a:extLst>
          </p:cNvPr>
          <p:cNvSpPr txBox="1">
            <a:spLocks/>
          </p:cNvSpPr>
          <p:nvPr/>
        </p:nvSpPr>
        <p:spPr>
          <a:xfrm>
            <a:off x="4278794" y="1203461"/>
            <a:ext cx="2457452" cy="467967"/>
          </a:xfrm>
          <a:prstGeom prst="rect">
            <a:avLst/>
          </a:prstGeom>
        </p:spPr>
        <p:txBody>
          <a:bodyPr vert="horz" lIns="91440" tIns="45720" rIns="91440" bIns="45720" rtlCol="0" anchor="b">
            <a:normAutofit fontScale="85000" lnSpcReduction="10000"/>
          </a:bodyPr>
          <a:lstStyle>
            <a:lvl1pPr algn="r" defTabSz="457200" rtl="0" eaLnBrk="1" latinLnBrk="0" hangingPunct="1">
              <a:spcBef>
                <a:spcPct val="0"/>
              </a:spcBef>
              <a:buNone/>
              <a:defRPr sz="54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he-IL" sz="1800" dirty="0">
                <a:solidFill>
                  <a:schemeClr val="tx1"/>
                </a:solidFill>
              </a:rPr>
              <a:t>ההזמנה המופיעה אצל העובד:</a:t>
            </a:r>
            <a:endParaRPr lang="en-IL" sz="1800" dirty="0">
              <a:solidFill>
                <a:schemeClr val="tx1"/>
              </a:solidFill>
            </a:endParaRPr>
          </a:p>
        </p:txBody>
      </p:sp>
      <p:sp>
        <p:nvSpPr>
          <p:cNvPr id="16" name="כותרת 1">
            <a:extLst>
              <a:ext uri="{FF2B5EF4-FFF2-40B4-BE49-F238E27FC236}">
                <a16:creationId xmlns:a16="http://schemas.microsoft.com/office/drawing/2014/main" id="{F21C5BCB-63FB-483D-B35B-E1599FCFBCFF}"/>
              </a:ext>
            </a:extLst>
          </p:cNvPr>
          <p:cNvSpPr txBox="1">
            <a:spLocks/>
          </p:cNvSpPr>
          <p:nvPr/>
        </p:nvSpPr>
        <p:spPr>
          <a:xfrm>
            <a:off x="7443787" y="1205118"/>
            <a:ext cx="2457452" cy="467967"/>
          </a:xfrm>
          <a:prstGeom prst="rect">
            <a:avLst/>
          </a:prstGeom>
        </p:spPr>
        <p:txBody>
          <a:bodyPr vert="horz" lIns="91440" tIns="45720" rIns="91440" bIns="45720" rtlCol="0" anchor="b">
            <a:normAutofit fontScale="92500"/>
          </a:bodyPr>
          <a:lstStyle>
            <a:lvl1pPr algn="r" defTabSz="457200" rtl="0" eaLnBrk="1" latinLnBrk="0" hangingPunct="1">
              <a:spcBef>
                <a:spcPct val="0"/>
              </a:spcBef>
              <a:buNone/>
              <a:defRPr sz="54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he-IL" sz="1800" dirty="0">
                <a:solidFill>
                  <a:schemeClr val="tx1"/>
                </a:solidFill>
              </a:rPr>
              <a:t>אישור ההזמנה ע"י העובד:</a:t>
            </a:r>
            <a:endParaRPr lang="en-IL" sz="1800" dirty="0">
              <a:solidFill>
                <a:schemeClr val="tx1"/>
              </a:solidFill>
            </a:endParaRPr>
          </a:p>
        </p:txBody>
      </p:sp>
      <p:pic>
        <p:nvPicPr>
          <p:cNvPr id="17" name="תמונה 16" descr="תמונה שמכילה אלקטרוניקה, מחשב&#10;&#10;התיאור נוצר באופן אוטומטי">
            <a:extLst>
              <a:ext uri="{FF2B5EF4-FFF2-40B4-BE49-F238E27FC236}">
                <a16:creationId xmlns:a16="http://schemas.microsoft.com/office/drawing/2014/main" id="{A8EB4B0F-82FB-4C1F-B9E4-334842810C8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57465" y="1861514"/>
            <a:ext cx="2586660" cy="4733925"/>
          </a:xfrm>
          <a:prstGeom prst="rect">
            <a:avLst/>
          </a:prstGeom>
        </p:spPr>
      </p:pic>
    </p:spTree>
    <p:extLst>
      <p:ext uri="{BB962C8B-B14F-4D97-AF65-F5344CB8AC3E}">
        <p14:creationId xmlns:p14="http://schemas.microsoft.com/office/powerpoint/2010/main" val="39289976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06EC667B-A136-4C99-B68C-9AF7DD754EC7}"/>
              </a:ext>
            </a:extLst>
          </p:cNvPr>
          <p:cNvSpPr txBox="1">
            <a:spLocks/>
          </p:cNvSpPr>
          <p:nvPr/>
        </p:nvSpPr>
        <p:spPr>
          <a:xfrm>
            <a:off x="2686049" y="262560"/>
            <a:ext cx="6105525" cy="967407"/>
          </a:xfrm>
          <a:prstGeom prst="rect">
            <a:avLst/>
          </a:prstGeom>
        </p:spPr>
        <p:txBody>
          <a:bodyPr vert="horz" lIns="91440" tIns="45720" rIns="91440" bIns="45720" rtlCol="0" anchor="t">
            <a:normAutofit fontScale="85000" lnSpcReduction="10000"/>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he-IL" sz="4000" dirty="0">
                <a:solidFill>
                  <a:schemeClr val="tx1"/>
                </a:solidFill>
              </a:rPr>
              <a:t>הוספת עובד חדש לחברה (המשך)</a:t>
            </a:r>
            <a:endParaRPr lang="en-IL" sz="4000" dirty="0">
              <a:solidFill>
                <a:schemeClr val="tx1"/>
              </a:solidFill>
            </a:endParaRPr>
          </a:p>
        </p:txBody>
      </p:sp>
      <p:sp>
        <p:nvSpPr>
          <p:cNvPr id="3" name="כותרת 1">
            <a:extLst>
              <a:ext uri="{FF2B5EF4-FFF2-40B4-BE49-F238E27FC236}">
                <a16:creationId xmlns:a16="http://schemas.microsoft.com/office/drawing/2014/main" id="{4AF85AE1-3228-40A4-A158-F00E1BC18F3B}"/>
              </a:ext>
            </a:extLst>
          </p:cNvPr>
          <p:cNvSpPr txBox="1">
            <a:spLocks/>
          </p:cNvSpPr>
          <p:nvPr/>
        </p:nvSpPr>
        <p:spPr>
          <a:xfrm>
            <a:off x="938830" y="1133475"/>
            <a:ext cx="3718895" cy="565701"/>
          </a:xfrm>
          <a:prstGeom prst="rect">
            <a:avLst/>
          </a:prstGeom>
        </p:spPr>
        <p:txBody>
          <a:bodyPr vert="horz" lIns="91440" tIns="45720" rIns="91440" bIns="45720" rtlCol="0" anchor="b">
            <a:normAutofit fontScale="92500"/>
          </a:bodyPr>
          <a:lstStyle>
            <a:lvl1pPr algn="r" defTabSz="457200" rtl="0" eaLnBrk="1" latinLnBrk="0" hangingPunct="1">
              <a:spcBef>
                <a:spcPct val="0"/>
              </a:spcBef>
              <a:buNone/>
              <a:defRPr sz="54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he-IL" sz="1800" dirty="0" err="1">
                <a:solidFill>
                  <a:schemeClr val="tx1"/>
                </a:solidFill>
              </a:rPr>
              <a:t>נוטיפיקציה</a:t>
            </a:r>
            <a:r>
              <a:rPr lang="he-IL" sz="1800" dirty="0">
                <a:solidFill>
                  <a:schemeClr val="tx1"/>
                </a:solidFill>
              </a:rPr>
              <a:t> אצל מכשיר המנהל על אישור:</a:t>
            </a:r>
            <a:endParaRPr lang="en-IL" sz="1800" dirty="0">
              <a:solidFill>
                <a:schemeClr val="tx1"/>
              </a:solidFill>
            </a:endParaRPr>
          </a:p>
        </p:txBody>
      </p:sp>
      <p:sp>
        <p:nvSpPr>
          <p:cNvPr id="5" name="כותרת 1">
            <a:extLst>
              <a:ext uri="{FF2B5EF4-FFF2-40B4-BE49-F238E27FC236}">
                <a16:creationId xmlns:a16="http://schemas.microsoft.com/office/drawing/2014/main" id="{D0A28F52-E006-4193-A491-04B217073F4B}"/>
              </a:ext>
            </a:extLst>
          </p:cNvPr>
          <p:cNvSpPr txBox="1">
            <a:spLocks/>
          </p:cNvSpPr>
          <p:nvPr/>
        </p:nvSpPr>
        <p:spPr>
          <a:xfrm>
            <a:off x="5674829" y="1133474"/>
            <a:ext cx="4212121" cy="565701"/>
          </a:xfrm>
          <a:prstGeom prst="rect">
            <a:avLst/>
          </a:prstGeom>
        </p:spPr>
        <p:txBody>
          <a:bodyPr vert="horz" lIns="91440" tIns="45720" rIns="91440" bIns="45720" rtlCol="0" anchor="b">
            <a:normAutofit fontScale="92500"/>
          </a:bodyPr>
          <a:lstStyle>
            <a:lvl1pPr algn="r" defTabSz="457200" rtl="0" eaLnBrk="1" latinLnBrk="0" hangingPunct="1">
              <a:spcBef>
                <a:spcPct val="0"/>
              </a:spcBef>
              <a:buNone/>
              <a:defRPr sz="54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he-IL" sz="1800" dirty="0">
                <a:solidFill>
                  <a:schemeClr val="tx1"/>
                </a:solidFill>
              </a:rPr>
              <a:t>התשובות על אישור/דחייה מתווספות לדף הגיוס:</a:t>
            </a:r>
            <a:endParaRPr lang="en-IL" sz="1800" dirty="0">
              <a:solidFill>
                <a:schemeClr val="tx1"/>
              </a:solidFill>
            </a:endParaRPr>
          </a:p>
        </p:txBody>
      </p:sp>
      <p:pic>
        <p:nvPicPr>
          <p:cNvPr id="6" name="תמונה 5" descr="תמונה שמכילה צילום מסך&#10;&#10;התיאור נוצר באופן אוטומטי">
            <a:extLst>
              <a:ext uri="{FF2B5EF4-FFF2-40B4-BE49-F238E27FC236}">
                <a16:creationId xmlns:a16="http://schemas.microsoft.com/office/drawing/2014/main" id="{99227974-5081-4495-9437-A0586BA978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02158" y="1933570"/>
            <a:ext cx="2557462" cy="4661870"/>
          </a:xfrm>
          <a:prstGeom prst="rect">
            <a:avLst/>
          </a:prstGeom>
        </p:spPr>
      </p:pic>
      <p:pic>
        <p:nvPicPr>
          <p:cNvPr id="8" name="תמונה 7" descr="תמונה שמכילה צילום מסך, מחשב&#10;&#10;התיאור נוצר באופן אוטומטי">
            <a:extLst>
              <a:ext uri="{FF2B5EF4-FFF2-40B4-BE49-F238E27FC236}">
                <a16:creationId xmlns:a16="http://schemas.microsoft.com/office/drawing/2014/main" id="{CA08E29E-16B2-4F69-B2F6-6DA9E09E71E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04329" y="1933570"/>
            <a:ext cx="2557462" cy="4661870"/>
          </a:xfrm>
          <a:prstGeom prst="rect">
            <a:avLst/>
          </a:prstGeom>
        </p:spPr>
      </p:pic>
    </p:spTree>
    <p:extLst>
      <p:ext uri="{BB962C8B-B14F-4D97-AF65-F5344CB8AC3E}">
        <p14:creationId xmlns:p14="http://schemas.microsoft.com/office/powerpoint/2010/main" val="24933797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B516EA3-9B68-4F56-AA4F-CCAC30FCEABF}"/>
              </a:ext>
            </a:extLst>
          </p:cNvPr>
          <p:cNvSpPr txBox="1">
            <a:spLocks/>
          </p:cNvSpPr>
          <p:nvPr/>
        </p:nvSpPr>
        <p:spPr>
          <a:xfrm>
            <a:off x="3043237" y="262558"/>
            <a:ext cx="6105525" cy="967407"/>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he-IL" sz="4000" dirty="0">
                <a:solidFill>
                  <a:schemeClr val="tx1"/>
                </a:solidFill>
              </a:rPr>
              <a:t>יצירת משמרת:</a:t>
            </a:r>
            <a:endParaRPr lang="en-IL" sz="4000" dirty="0">
              <a:solidFill>
                <a:schemeClr val="tx1"/>
              </a:solidFill>
            </a:endParaRPr>
          </a:p>
        </p:txBody>
      </p:sp>
      <p:pic>
        <p:nvPicPr>
          <p:cNvPr id="13" name="תמונה 12" descr="תמונה שמכילה צילום מסך, צג&#10;&#10;התיאור נוצר באופן אוטומטי">
            <a:extLst>
              <a:ext uri="{FF2B5EF4-FFF2-40B4-BE49-F238E27FC236}">
                <a16:creationId xmlns:a16="http://schemas.microsoft.com/office/drawing/2014/main" id="{9E3B36F8-4D6C-4624-945C-950F74E436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013" y="1724022"/>
            <a:ext cx="2271712" cy="4137991"/>
          </a:xfrm>
          <a:prstGeom prst="rect">
            <a:avLst/>
          </a:prstGeom>
        </p:spPr>
      </p:pic>
      <p:pic>
        <p:nvPicPr>
          <p:cNvPr id="17" name="תמונה 16" descr="תמונה שמכילה שעון, צג, מד&#10;&#10;התיאור נוצר באופן אוטומטי">
            <a:extLst>
              <a:ext uri="{FF2B5EF4-FFF2-40B4-BE49-F238E27FC236}">
                <a16:creationId xmlns:a16="http://schemas.microsoft.com/office/drawing/2014/main" id="{E3FF6033-59CD-431C-BD5A-1131F367A79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02691" y="1724021"/>
            <a:ext cx="2271712" cy="4137991"/>
          </a:xfrm>
          <a:prstGeom prst="rect">
            <a:avLst/>
          </a:prstGeom>
        </p:spPr>
      </p:pic>
      <p:pic>
        <p:nvPicPr>
          <p:cNvPr id="19" name="תמונה 18" descr="תמונה שמכילה צג, צילום מסך, מסך, מחשב&#10;&#10;התיאור נוצר באופן אוטומטי">
            <a:extLst>
              <a:ext uri="{FF2B5EF4-FFF2-40B4-BE49-F238E27FC236}">
                <a16:creationId xmlns:a16="http://schemas.microsoft.com/office/drawing/2014/main" id="{06C8CBDA-CE8B-4450-9551-46BD58B1519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84258" y="1724022"/>
            <a:ext cx="2271712" cy="4137993"/>
          </a:xfrm>
          <a:prstGeom prst="rect">
            <a:avLst/>
          </a:prstGeom>
        </p:spPr>
      </p:pic>
      <p:pic>
        <p:nvPicPr>
          <p:cNvPr id="21" name="תמונה 20" descr="תמונה שמכילה שעון, צג, מד&#10;&#10;התיאור נוצר באופן אוטומטי">
            <a:extLst>
              <a:ext uri="{FF2B5EF4-FFF2-40B4-BE49-F238E27FC236}">
                <a16:creationId xmlns:a16="http://schemas.microsoft.com/office/drawing/2014/main" id="{7DBF998A-5818-4D43-B31A-5E526E06833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60143" y="1724022"/>
            <a:ext cx="2271712" cy="4137991"/>
          </a:xfrm>
          <a:prstGeom prst="rect">
            <a:avLst/>
          </a:prstGeom>
        </p:spPr>
      </p:pic>
      <p:pic>
        <p:nvPicPr>
          <p:cNvPr id="23" name="תמונה 22" descr="תמונה שמכילה צילום מסך, מחשב, שעון&#10;&#10;התיאור נוצר באופן אוטומטי">
            <a:extLst>
              <a:ext uri="{FF2B5EF4-FFF2-40B4-BE49-F238E27FC236}">
                <a16:creationId xmlns:a16="http://schemas.microsoft.com/office/drawing/2014/main" id="{69A21830-01D4-4961-BD51-FF74F31F27B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786936" y="1724021"/>
            <a:ext cx="2271712" cy="4137991"/>
          </a:xfrm>
          <a:prstGeom prst="rect">
            <a:avLst/>
          </a:prstGeom>
        </p:spPr>
      </p:pic>
    </p:spTree>
    <p:extLst>
      <p:ext uri="{BB962C8B-B14F-4D97-AF65-F5344CB8AC3E}">
        <p14:creationId xmlns:p14="http://schemas.microsoft.com/office/powerpoint/2010/main" val="14723307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C212F48E-51DA-43D6-86A9-39C51128402D}"/>
              </a:ext>
            </a:extLst>
          </p:cNvPr>
          <p:cNvSpPr txBox="1">
            <a:spLocks/>
          </p:cNvSpPr>
          <p:nvPr/>
        </p:nvSpPr>
        <p:spPr>
          <a:xfrm>
            <a:off x="2686049" y="262560"/>
            <a:ext cx="6105525" cy="967407"/>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he-IL" sz="4000" dirty="0">
                <a:solidFill>
                  <a:schemeClr val="tx1"/>
                </a:solidFill>
              </a:rPr>
              <a:t>רישום למשמרת:</a:t>
            </a:r>
            <a:endParaRPr lang="en-IL" sz="4000" dirty="0">
              <a:solidFill>
                <a:schemeClr val="tx1"/>
              </a:solidFill>
            </a:endParaRPr>
          </a:p>
        </p:txBody>
      </p:sp>
      <p:pic>
        <p:nvPicPr>
          <p:cNvPr id="3" name="תמונה 2">
            <a:extLst>
              <a:ext uri="{FF2B5EF4-FFF2-40B4-BE49-F238E27FC236}">
                <a16:creationId xmlns:a16="http://schemas.microsoft.com/office/drawing/2014/main" id="{8C30821B-51A6-487B-8E5E-881249F5A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4905" y="1142979"/>
            <a:ext cx="10822217" cy="5141742"/>
          </a:xfrm>
          <a:prstGeom prst="rect">
            <a:avLst/>
          </a:prstGeom>
        </p:spPr>
      </p:pic>
    </p:spTree>
    <p:extLst>
      <p:ext uri="{BB962C8B-B14F-4D97-AF65-F5344CB8AC3E}">
        <p14:creationId xmlns:p14="http://schemas.microsoft.com/office/powerpoint/2010/main" val="4435557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D90A0F19-415E-429C-A23B-0EC316DD5244}"/>
              </a:ext>
            </a:extLst>
          </p:cNvPr>
          <p:cNvSpPr txBox="1">
            <a:spLocks/>
          </p:cNvSpPr>
          <p:nvPr/>
        </p:nvSpPr>
        <p:spPr>
          <a:xfrm>
            <a:off x="3790951" y="171450"/>
            <a:ext cx="2596976" cy="857250"/>
          </a:xfrm>
          <a:prstGeom prst="rect">
            <a:avLst/>
          </a:prstGeom>
        </p:spPr>
        <p:txBody>
          <a:bodyPr vert="horz" lIns="91440" tIns="45720" rIns="91440" bIns="45720" rtlCol="0" anchor="b">
            <a:normAutofit/>
          </a:bodyPr>
          <a:lstStyle>
            <a:lvl1pPr algn="r" defTabSz="457200" rtl="0" eaLnBrk="1" latinLnBrk="0" hangingPunct="1">
              <a:spcBef>
                <a:spcPct val="0"/>
              </a:spcBef>
              <a:buNone/>
              <a:defRPr sz="54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he-IL" sz="4000">
                <a:solidFill>
                  <a:schemeClr val="tx1"/>
                </a:solidFill>
              </a:rPr>
              <a:t>מי במשמרת</a:t>
            </a:r>
            <a:endParaRPr lang="en-IL" sz="4000" dirty="0">
              <a:solidFill>
                <a:schemeClr val="tx1"/>
              </a:solidFill>
            </a:endParaRPr>
          </a:p>
        </p:txBody>
      </p:sp>
      <p:pic>
        <p:nvPicPr>
          <p:cNvPr id="3" name="תמונה 2" descr="תמונה שמכילה אלקטרוניקה, מחשב&#10;&#10;התיאור נוצר באופן אוטומטי">
            <a:extLst>
              <a:ext uri="{FF2B5EF4-FFF2-40B4-BE49-F238E27FC236}">
                <a16:creationId xmlns:a16="http://schemas.microsoft.com/office/drawing/2014/main" id="{A0DF205B-8597-443E-94F2-20486DCFCF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7750" y="1495424"/>
            <a:ext cx="2914650" cy="5019675"/>
          </a:xfrm>
          <a:prstGeom prst="rect">
            <a:avLst/>
          </a:prstGeom>
        </p:spPr>
      </p:pic>
      <p:sp>
        <p:nvSpPr>
          <p:cNvPr id="4" name="כותרת 1">
            <a:extLst>
              <a:ext uri="{FF2B5EF4-FFF2-40B4-BE49-F238E27FC236}">
                <a16:creationId xmlns:a16="http://schemas.microsoft.com/office/drawing/2014/main" id="{05DB78ED-9F23-4E03-8507-BACA2FB42278}"/>
              </a:ext>
            </a:extLst>
          </p:cNvPr>
          <p:cNvSpPr txBox="1">
            <a:spLocks/>
          </p:cNvSpPr>
          <p:nvPr/>
        </p:nvSpPr>
        <p:spPr>
          <a:xfrm>
            <a:off x="5438775" y="1571625"/>
            <a:ext cx="4600575" cy="1857376"/>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r"/>
            <a:r>
              <a:rPr lang="he-IL" sz="2000" dirty="0">
                <a:solidFill>
                  <a:schemeClr val="tx1"/>
                </a:solidFill>
              </a:rPr>
              <a:t>- מנהל יכול לראות בכל זמן נתון.</a:t>
            </a:r>
          </a:p>
          <a:p>
            <a:pPr algn="r"/>
            <a:endParaRPr lang="he-IL" sz="2000" dirty="0">
              <a:solidFill>
                <a:schemeClr val="tx1"/>
              </a:solidFill>
            </a:endParaRPr>
          </a:p>
          <a:p>
            <a:pPr algn="r"/>
            <a:r>
              <a:rPr lang="he-IL" sz="2000" dirty="0">
                <a:solidFill>
                  <a:schemeClr val="tx1"/>
                </a:solidFill>
              </a:rPr>
              <a:t>- עובד יוכל לראות רק בתנאי שהוא רשום למשמרת.</a:t>
            </a:r>
            <a:endParaRPr lang="en-IL" sz="2000" dirty="0">
              <a:solidFill>
                <a:schemeClr val="tx1"/>
              </a:solidFill>
            </a:endParaRPr>
          </a:p>
        </p:txBody>
      </p:sp>
    </p:spTree>
    <p:extLst>
      <p:ext uri="{BB962C8B-B14F-4D97-AF65-F5344CB8AC3E}">
        <p14:creationId xmlns:p14="http://schemas.microsoft.com/office/powerpoint/2010/main" val="18772364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2F144A9-068D-4D2C-8EF4-F46F1755F64A}"/>
              </a:ext>
            </a:extLst>
          </p:cNvPr>
          <p:cNvSpPr>
            <a:spLocks noGrp="1"/>
          </p:cNvSpPr>
          <p:nvPr>
            <p:ph type="ctrTitle"/>
          </p:nvPr>
        </p:nvSpPr>
        <p:spPr>
          <a:xfrm>
            <a:off x="1364975" y="1278099"/>
            <a:ext cx="8240332" cy="2830075"/>
          </a:xfrm>
        </p:spPr>
        <p:txBody>
          <a:bodyPr/>
          <a:lstStyle/>
          <a:p>
            <a:pPr algn="ctr"/>
            <a:r>
              <a:rPr lang="he-IL" dirty="0" err="1">
                <a:solidFill>
                  <a:schemeClr val="tx1"/>
                </a:solidFill>
                <a:effectLst/>
                <a:latin typeface="Times New Roman" panose="02020603050405020304" pitchFamily="18" charset="0"/>
                <a:cs typeface="Times New Roman" panose="02020603050405020304" pitchFamily="18" charset="0"/>
              </a:rPr>
              <a:t>Unified</a:t>
            </a:r>
            <a:r>
              <a:rPr lang="he-IL" dirty="0">
                <a:solidFill>
                  <a:schemeClr val="tx1"/>
                </a:solidFill>
                <a:effectLst/>
                <a:latin typeface="Times New Roman" panose="02020603050405020304" pitchFamily="18" charset="0"/>
                <a:cs typeface="Times New Roman" panose="02020603050405020304" pitchFamily="18" charset="0"/>
              </a:rPr>
              <a:t> </a:t>
            </a:r>
            <a:r>
              <a:rPr lang="he-IL" dirty="0" err="1">
                <a:solidFill>
                  <a:schemeClr val="tx1"/>
                </a:solidFill>
                <a:effectLst/>
                <a:latin typeface="Times New Roman" panose="02020603050405020304" pitchFamily="18" charset="0"/>
                <a:cs typeface="Times New Roman" panose="02020603050405020304" pitchFamily="18" charset="0"/>
              </a:rPr>
              <a:t>Modeling</a:t>
            </a:r>
            <a:r>
              <a:rPr lang="en-US" dirty="0">
                <a:solidFill>
                  <a:schemeClr val="tx1"/>
                </a:solidFill>
                <a:effectLst/>
                <a:latin typeface="Times New Roman" panose="02020603050405020304" pitchFamily="18" charset="0"/>
                <a:cs typeface="Times New Roman" panose="02020603050405020304" pitchFamily="18" charset="0"/>
              </a:rPr>
              <a:t> </a:t>
            </a:r>
            <a:r>
              <a:rPr lang="he-IL" dirty="0" err="1">
                <a:solidFill>
                  <a:schemeClr val="tx1"/>
                </a:solidFill>
                <a:effectLst/>
                <a:latin typeface="Times New Roman" panose="02020603050405020304" pitchFamily="18" charset="0"/>
                <a:cs typeface="Times New Roman" panose="02020603050405020304" pitchFamily="18" charset="0"/>
              </a:rPr>
              <a:t>Language</a:t>
            </a:r>
            <a:br>
              <a:rPr lang="he-IL" dirty="0">
                <a:solidFill>
                  <a:schemeClr val="tx1"/>
                </a:solidFill>
                <a:effectLst/>
                <a:latin typeface="Times New Roman" panose="02020603050405020304" pitchFamily="18" charset="0"/>
                <a:cs typeface="Times New Roman" panose="02020603050405020304" pitchFamily="18" charset="0"/>
              </a:rPr>
            </a:br>
            <a:r>
              <a:rPr lang="en-US" dirty="0">
                <a:solidFill>
                  <a:schemeClr val="tx1"/>
                </a:solidFill>
                <a:effectLst/>
                <a:latin typeface="Times New Roman" panose="02020603050405020304" pitchFamily="18" charset="0"/>
                <a:cs typeface="Times New Roman" panose="02020603050405020304" pitchFamily="18" charset="0"/>
              </a:rPr>
              <a:t>Diagrams:</a:t>
            </a:r>
            <a:endParaRPr lang="en-IL"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631327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4C0B3D00-BA4E-49E5-B341-A4BB20617812}"/>
              </a:ext>
            </a:extLst>
          </p:cNvPr>
          <p:cNvSpPr>
            <a:spLocks noGrp="1"/>
          </p:cNvSpPr>
          <p:nvPr>
            <p:ph type="ctrTitle"/>
          </p:nvPr>
        </p:nvSpPr>
        <p:spPr>
          <a:xfrm>
            <a:off x="1330107" y="619125"/>
            <a:ext cx="8458200" cy="1619250"/>
          </a:xfrm>
        </p:spPr>
        <p:txBody>
          <a:bodyPr>
            <a:noAutofit/>
          </a:bodyPr>
          <a:lstStyle/>
          <a:p>
            <a:r>
              <a:rPr lang="en-US" sz="4800" dirty="0">
                <a:solidFill>
                  <a:schemeClr val="tx1"/>
                </a:solidFill>
                <a:effectLst/>
                <a:latin typeface="Arial" panose="020B0604020202020204" pitchFamily="34" charset="0"/>
                <a:cs typeface="Arial" panose="020B0604020202020204" pitchFamily="34" charset="0"/>
              </a:rPr>
              <a:t>Entity Relationship Diagram</a:t>
            </a:r>
            <a:br>
              <a:rPr lang="en-US" sz="4800" dirty="0">
                <a:solidFill>
                  <a:schemeClr val="tx1"/>
                </a:solidFill>
                <a:effectLst/>
              </a:rPr>
            </a:br>
            <a:endParaRPr lang="en-IL" sz="4800" dirty="0">
              <a:solidFill>
                <a:schemeClr val="tx1"/>
              </a:solidFill>
            </a:endParaRPr>
          </a:p>
        </p:txBody>
      </p:sp>
      <p:pic>
        <p:nvPicPr>
          <p:cNvPr id="3" name="תמונה 2" descr="תמונה שמכילה שלט&#10;&#10;התיאור נוצר באופן אוטומטי">
            <a:extLst>
              <a:ext uri="{FF2B5EF4-FFF2-40B4-BE49-F238E27FC236}">
                <a16:creationId xmlns:a16="http://schemas.microsoft.com/office/drawing/2014/main" id="{B9E3C295-306E-4DB1-A93C-7ED38220CF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30343" y="2568647"/>
            <a:ext cx="7657729" cy="3527224"/>
          </a:xfrm>
          <a:prstGeom prst="rect">
            <a:avLst/>
          </a:prstGeom>
          <a:ln w="2286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41519911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ED97A97A-760C-4006-B241-1E0337368A43}"/>
              </a:ext>
            </a:extLst>
          </p:cNvPr>
          <p:cNvSpPr>
            <a:spLocks noGrp="1"/>
          </p:cNvSpPr>
          <p:nvPr>
            <p:ph type="ctrTitle"/>
          </p:nvPr>
        </p:nvSpPr>
        <p:spPr>
          <a:xfrm>
            <a:off x="1370693" y="378062"/>
            <a:ext cx="9440034" cy="748373"/>
          </a:xfrm>
        </p:spPr>
        <p:txBody>
          <a:bodyPr>
            <a:normAutofit fontScale="90000"/>
          </a:bodyPr>
          <a:lstStyle/>
          <a:p>
            <a:pPr algn="ctr"/>
            <a:r>
              <a:rPr lang="en-US" dirty="0">
                <a:solidFill>
                  <a:schemeClr val="tx1"/>
                </a:solidFill>
                <a:latin typeface="Arial" panose="020B0604020202020204" pitchFamily="34" charset="0"/>
                <a:cs typeface="Arial" panose="020B0604020202020204" pitchFamily="34" charset="0"/>
              </a:rPr>
              <a:t>Activity Diagram</a:t>
            </a:r>
            <a:endParaRPr lang="en-IL" dirty="0">
              <a:solidFill>
                <a:schemeClr val="tx1"/>
              </a:solidFill>
              <a:latin typeface="Arial" panose="020B0604020202020204" pitchFamily="34" charset="0"/>
              <a:cs typeface="Arial" panose="020B0604020202020204" pitchFamily="34" charset="0"/>
            </a:endParaRPr>
          </a:p>
        </p:txBody>
      </p:sp>
      <p:pic>
        <p:nvPicPr>
          <p:cNvPr id="3" name="תמונה 2" descr="תמונה שמכילה צילום מסך&#10;&#10;התיאור נוצר באופן אוטומטי">
            <a:extLst>
              <a:ext uri="{FF2B5EF4-FFF2-40B4-BE49-F238E27FC236}">
                <a16:creationId xmlns:a16="http://schemas.microsoft.com/office/drawing/2014/main" id="{76AB820B-2E11-464A-84F2-DAC8E648A1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53380" y="2112885"/>
            <a:ext cx="4877527" cy="4620349"/>
          </a:xfrm>
          <a:prstGeom prst="rect">
            <a:avLst/>
          </a:prstGeom>
        </p:spPr>
      </p:pic>
      <p:sp>
        <p:nvSpPr>
          <p:cNvPr id="4" name="כותרת 1">
            <a:extLst>
              <a:ext uri="{FF2B5EF4-FFF2-40B4-BE49-F238E27FC236}">
                <a16:creationId xmlns:a16="http://schemas.microsoft.com/office/drawing/2014/main" id="{837754B1-F59D-4967-8F43-C20120172E5B}"/>
              </a:ext>
            </a:extLst>
          </p:cNvPr>
          <p:cNvSpPr txBox="1">
            <a:spLocks/>
          </p:cNvSpPr>
          <p:nvPr/>
        </p:nvSpPr>
        <p:spPr>
          <a:xfrm>
            <a:off x="2807672" y="1234130"/>
            <a:ext cx="6566075" cy="475617"/>
          </a:xfrm>
          <a:prstGeom prst="rect">
            <a:avLst/>
          </a:prstGeom>
        </p:spPr>
        <p:txBody>
          <a:bodyPr vert="horz" lIns="91440" tIns="45720" rIns="91440" bIns="45720" rtlCol="0" anchor="b">
            <a:noAutofit/>
          </a:bodyPr>
          <a:lstStyle>
            <a:lvl1pPr algn="r" defTabSz="457200" rtl="0" eaLnBrk="1" latinLnBrk="0" hangingPunct="1">
              <a:spcBef>
                <a:spcPct val="0"/>
              </a:spcBef>
              <a:buNone/>
              <a:defRPr sz="54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he-IL" sz="2200" dirty="0">
                <a:solidFill>
                  <a:schemeClr val="tx1"/>
                </a:solidFill>
                <a:latin typeface="Arial" panose="020B0604020202020204" pitchFamily="34" charset="0"/>
                <a:cs typeface="Arial" panose="020B0604020202020204" pitchFamily="34" charset="0"/>
              </a:rPr>
              <a:t>מתארת את תהליך סידור המשמרות ואת הטיימר:</a:t>
            </a:r>
            <a:endParaRPr lang="en-IL" sz="22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23718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5" name="כותרת 1">
            <a:extLst>
              <a:ext uri="{FF2B5EF4-FFF2-40B4-BE49-F238E27FC236}">
                <a16:creationId xmlns:a16="http://schemas.microsoft.com/office/drawing/2014/main" id="{1976F6D0-24B0-415D-BB56-B9B0E959AE53}"/>
              </a:ext>
            </a:extLst>
          </p:cNvPr>
          <p:cNvSpPr>
            <a:spLocks noGrp="1"/>
          </p:cNvSpPr>
          <p:nvPr>
            <p:ph type="ctrTitle"/>
          </p:nvPr>
        </p:nvSpPr>
        <p:spPr>
          <a:xfrm>
            <a:off x="605000" y="2257491"/>
            <a:ext cx="10224959" cy="3167975"/>
          </a:xfrm>
        </p:spPr>
        <p:txBody>
          <a:bodyPr>
            <a:normAutofit/>
          </a:bodyPr>
          <a:lstStyle/>
          <a:p>
            <a:pPr algn="r" rtl="1"/>
            <a:r>
              <a:rPr lang="he-IL" sz="2000" dirty="0">
                <a:solidFill>
                  <a:schemeClr val="tx1"/>
                </a:solidFill>
              </a:rPr>
              <a:t>- האפליקציה משרתת בעלי עסק שמעוניינים לנהל משמרות בבית העסק שלהם, בעולם הדיגיטלי של ימינו, ובכך חוסכת להם המון זמן ומאמץ.</a:t>
            </a:r>
            <a:br>
              <a:rPr lang="he-IL" sz="2000" dirty="0">
                <a:solidFill>
                  <a:schemeClr val="tx1"/>
                </a:solidFill>
              </a:rPr>
            </a:br>
            <a:br>
              <a:rPr lang="he-IL" sz="2000" dirty="0">
                <a:solidFill>
                  <a:schemeClr val="tx1"/>
                </a:solidFill>
              </a:rPr>
            </a:br>
            <a:r>
              <a:rPr lang="he-IL" sz="2000" dirty="0">
                <a:solidFill>
                  <a:schemeClr val="tx1"/>
                </a:solidFill>
              </a:rPr>
              <a:t>- עובד שנרשם ומצטרף לעסק קיים, יכול לנהל בקלות את </a:t>
            </a:r>
            <a:r>
              <a:rPr lang="he-IL" sz="2000" dirty="0" err="1">
                <a:solidFill>
                  <a:schemeClr val="tx1"/>
                </a:solidFill>
              </a:rPr>
              <a:t>הלו"ז</a:t>
            </a:r>
            <a:r>
              <a:rPr lang="he-IL" sz="2000" dirty="0">
                <a:solidFill>
                  <a:schemeClr val="tx1"/>
                </a:solidFill>
              </a:rPr>
              <a:t> השבועי שלו ע"י בחירת המשמרות הנוחות לו לעבודה, מהבית בכל זמן נתון.</a:t>
            </a:r>
            <a:br>
              <a:rPr lang="he-IL" sz="2000" dirty="0">
                <a:solidFill>
                  <a:schemeClr val="tx1"/>
                </a:solidFill>
              </a:rPr>
            </a:br>
            <a:br>
              <a:rPr lang="he-IL" sz="2000" dirty="0">
                <a:solidFill>
                  <a:schemeClr val="tx1"/>
                </a:solidFill>
              </a:rPr>
            </a:br>
            <a:r>
              <a:rPr lang="he-IL" sz="2000" dirty="0">
                <a:solidFill>
                  <a:schemeClr val="tx1"/>
                </a:solidFill>
              </a:rPr>
              <a:t>- בנוסף, האפליקציה מהווה פלטפורמה נוחה למשתמש בשמירת המידע של שעות העבודה האישיות שלו.</a:t>
            </a:r>
            <a:br>
              <a:rPr lang="he-IL" sz="2000" dirty="0">
                <a:solidFill>
                  <a:schemeClr val="tx1"/>
                </a:solidFill>
              </a:rPr>
            </a:br>
            <a:r>
              <a:rPr lang="he-IL" sz="2000" dirty="0">
                <a:solidFill>
                  <a:schemeClr val="tx1"/>
                </a:solidFill>
              </a:rPr>
              <a:t> </a:t>
            </a:r>
            <a:br>
              <a:rPr lang="he-IL" sz="2000" dirty="0">
                <a:solidFill>
                  <a:schemeClr val="tx1"/>
                </a:solidFill>
              </a:rPr>
            </a:br>
            <a:br>
              <a:rPr lang="he-IL" sz="2000" dirty="0">
                <a:solidFill>
                  <a:schemeClr val="tx1"/>
                </a:solidFill>
              </a:rPr>
            </a:br>
            <a:endParaRPr lang="en-IL" sz="2000" dirty="0">
              <a:solidFill>
                <a:schemeClr val="tx1"/>
              </a:solidFill>
            </a:endParaRPr>
          </a:p>
        </p:txBody>
      </p:sp>
      <p:sp>
        <p:nvSpPr>
          <p:cNvPr id="6" name="מלבן 5">
            <a:extLst>
              <a:ext uri="{FF2B5EF4-FFF2-40B4-BE49-F238E27FC236}">
                <a16:creationId xmlns:a16="http://schemas.microsoft.com/office/drawing/2014/main" id="{A896F4C4-427C-48F3-9FC2-BC3EE2F5830E}"/>
              </a:ext>
            </a:extLst>
          </p:cNvPr>
          <p:cNvSpPr/>
          <p:nvPr/>
        </p:nvSpPr>
        <p:spPr>
          <a:xfrm>
            <a:off x="3101009" y="748954"/>
            <a:ext cx="5232942" cy="923330"/>
          </a:xfrm>
          <a:prstGeom prst="rect">
            <a:avLst/>
          </a:prstGeom>
          <a:noFill/>
        </p:spPr>
        <p:txBody>
          <a:bodyPr wrap="square" lIns="91440" tIns="45720" rIns="91440" bIns="45720">
            <a:spAutoFit/>
          </a:bodyPr>
          <a:lstStyle/>
          <a:p>
            <a:pPr algn="ctr"/>
            <a:r>
              <a:rPr lang="he-IL" sz="54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למי זה מתאים?</a:t>
            </a:r>
          </a:p>
        </p:txBody>
      </p:sp>
    </p:spTree>
    <p:extLst>
      <p:ext uri="{BB962C8B-B14F-4D97-AF65-F5344CB8AC3E}">
        <p14:creationId xmlns:p14="http://schemas.microsoft.com/office/powerpoint/2010/main" val="16959255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82CFD6D4-F7FE-49DE-976F-EEE758EE0537}"/>
              </a:ext>
            </a:extLst>
          </p:cNvPr>
          <p:cNvSpPr>
            <a:spLocks noGrp="1"/>
          </p:cNvSpPr>
          <p:nvPr>
            <p:ph type="ctrTitle"/>
          </p:nvPr>
        </p:nvSpPr>
        <p:spPr>
          <a:xfrm>
            <a:off x="2556768" y="159991"/>
            <a:ext cx="6852059" cy="1683889"/>
          </a:xfrm>
        </p:spPr>
        <p:txBody>
          <a:bodyPr>
            <a:normAutofit fontScale="90000"/>
          </a:bodyPr>
          <a:lstStyle/>
          <a:p>
            <a:pPr algn="ctr"/>
            <a:r>
              <a:rPr lang="en-US" b="1" dirty="0">
                <a:solidFill>
                  <a:schemeClr val="tx1"/>
                </a:solidFill>
                <a:effectLst/>
                <a:latin typeface="Arial" panose="020B0604020202020204" pitchFamily="34" charset="0"/>
                <a:cs typeface="Arial" panose="020B0604020202020204" pitchFamily="34" charset="0"/>
              </a:rPr>
              <a:t>Use-case diagram</a:t>
            </a:r>
            <a:br>
              <a:rPr lang="en-US" dirty="0">
                <a:solidFill>
                  <a:schemeClr val="tx1"/>
                </a:solidFill>
                <a:effectLst/>
                <a:latin typeface="Arial" panose="020B0604020202020204" pitchFamily="34" charset="0"/>
                <a:cs typeface="Arial" panose="020B0604020202020204" pitchFamily="34" charset="0"/>
              </a:rPr>
            </a:br>
            <a:endParaRPr lang="en-IL" dirty="0">
              <a:solidFill>
                <a:schemeClr val="tx1"/>
              </a:solidFill>
              <a:latin typeface="Arial" panose="020B0604020202020204" pitchFamily="34" charset="0"/>
              <a:cs typeface="Arial" panose="020B0604020202020204" pitchFamily="34" charset="0"/>
            </a:endParaRPr>
          </a:p>
        </p:txBody>
      </p:sp>
      <p:pic>
        <p:nvPicPr>
          <p:cNvPr id="3" name="תמונה 2" descr="תמונה שמכילה מפה, טקסט&#10;&#10;התיאור נוצר באופן אוטומטי">
            <a:extLst>
              <a:ext uri="{FF2B5EF4-FFF2-40B4-BE49-F238E27FC236}">
                <a16:creationId xmlns:a16="http://schemas.microsoft.com/office/drawing/2014/main" id="{C44E2D9F-7C5F-4144-9A74-A17035EF50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48975" y="2201406"/>
            <a:ext cx="6759852" cy="3418159"/>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36778967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4" name="כותרת 1">
            <a:extLst>
              <a:ext uri="{FF2B5EF4-FFF2-40B4-BE49-F238E27FC236}">
                <a16:creationId xmlns:a16="http://schemas.microsoft.com/office/drawing/2014/main" id="{B81E350C-7EBA-486E-8B32-6ECA676881C3}"/>
              </a:ext>
            </a:extLst>
          </p:cNvPr>
          <p:cNvSpPr>
            <a:spLocks noGrp="1"/>
          </p:cNvSpPr>
          <p:nvPr>
            <p:ph type="ctrTitle"/>
          </p:nvPr>
        </p:nvSpPr>
        <p:spPr>
          <a:xfrm>
            <a:off x="2396918" y="206483"/>
            <a:ext cx="6578407" cy="1621051"/>
          </a:xfrm>
        </p:spPr>
        <p:txBody>
          <a:bodyPr/>
          <a:lstStyle/>
          <a:p>
            <a:pPr algn="ctr"/>
            <a:r>
              <a:rPr lang="en-US" sz="4800" b="1" dirty="0">
                <a:solidFill>
                  <a:schemeClr val="tx1"/>
                </a:solidFill>
                <a:effectLst/>
                <a:latin typeface="Arial" panose="020B0604020202020204" pitchFamily="34" charset="0"/>
                <a:cs typeface="Arial" panose="020B0604020202020204" pitchFamily="34" charset="0"/>
              </a:rPr>
              <a:t>Sequence diagram</a:t>
            </a:r>
            <a:br>
              <a:rPr lang="en-US" sz="4800" dirty="0">
                <a:solidFill>
                  <a:schemeClr val="tx1"/>
                </a:solidFill>
                <a:effectLst/>
                <a:latin typeface="Times New Roman" panose="02020603050405020304" pitchFamily="18" charset="0"/>
                <a:cs typeface="Times New Roman" panose="02020603050405020304" pitchFamily="18" charset="0"/>
              </a:rPr>
            </a:br>
            <a:endParaRPr lang="en-IL" sz="4800" dirty="0">
              <a:solidFill>
                <a:schemeClr val="tx1"/>
              </a:solidFill>
              <a:latin typeface="Times New Roman" panose="02020603050405020304" pitchFamily="18" charset="0"/>
              <a:cs typeface="Times New Roman" panose="02020603050405020304" pitchFamily="18" charset="0"/>
            </a:endParaRPr>
          </a:p>
        </p:txBody>
      </p:sp>
      <p:pic>
        <p:nvPicPr>
          <p:cNvPr id="5" name="תמונה 4" descr="תמונה שמכילה צילום מסך&#10;&#10;התיאור נוצר באופן אוטומטי">
            <a:extLst>
              <a:ext uri="{FF2B5EF4-FFF2-40B4-BE49-F238E27FC236}">
                <a16:creationId xmlns:a16="http://schemas.microsoft.com/office/drawing/2014/main" id="{C3410F8C-6BC8-4A74-9C9F-BFA4A42256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82465" y="2564727"/>
            <a:ext cx="6207312" cy="350759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 name="כותרת 1">
            <a:extLst>
              <a:ext uri="{FF2B5EF4-FFF2-40B4-BE49-F238E27FC236}">
                <a16:creationId xmlns:a16="http://schemas.microsoft.com/office/drawing/2014/main" id="{63F70DEB-2DFB-4FAE-9358-4C05E9706DC0}"/>
              </a:ext>
            </a:extLst>
          </p:cNvPr>
          <p:cNvSpPr txBox="1">
            <a:spLocks/>
          </p:cNvSpPr>
          <p:nvPr/>
        </p:nvSpPr>
        <p:spPr>
          <a:xfrm>
            <a:off x="3168509" y="1482705"/>
            <a:ext cx="4874660" cy="475617"/>
          </a:xfrm>
          <a:prstGeom prst="rect">
            <a:avLst/>
          </a:prstGeom>
        </p:spPr>
        <p:txBody>
          <a:bodyPr vert="horz" lIns="91440" tIns="45720" rIns="91440" bIns="45720" rtlCol="0" anchor="b">
            <a:noAutofit/>
          </a:bodyPr>
          <a:lstStyle>
            <a:lvl1pPr algn="r" defTabSz="457200" rtl="0" eaLnBrk="1" latinLnBrk="0" hangingPunct="1">
              <a:spcBef>
                <a:spcPct val="0"/>
              </a:spcBef>
              <a:buNone/>
              <a:defRPr sz="54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he-IL" sz="2200" dirty="0">
                <a:solidFill>
                  <a:schemeClr val="tx1"/>
                </a:solidFill>
                <a:latin typeface="Arial" panose="020B0604020202020204" pitchFamily="34" charset="0"/>
                <a:cs typeface="Arial" panose="020B0604020202020204" pitchFamily="34" charset="0"/>
              </a:rPr>
              <a:t>מתארת את ההרשמה לאפליקציה:</a:t>
            </a:r>
            <a:endParaRPr lang="en-IL" sz="22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361190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A9BE6B22-C0F1-48C2-8858-1CB899121575}"/>
              </a:ext>
            </a:extLst>
          </p:cNvPr>
          <p:cNvSpPr>
            <a:spLocks noGrp="1"/>
          </p:cNvSpPr>
          <p:nvPr>
            <p:ph type="ctrTitle"/>
          </p:nvPr>
        </p:nvSpPr>
        <p:spPr>
          <a:xfrm>
            <a:off x="7132114" y="2183907"/>
            <a:ext cx="3867320" cy="1704512"/>
          </a:xfrm>
        </p:spPr>
        <p:txBody>
          <a:bodyPr/>
          <a:lstStyle/>
          <a:p>
            <a:pPr algn="ctr"/>
            <a:r>
              <a:rPr lang="en-US" sz="4800" dirty="0">
                <a:solidFill>
                  <a:schemeClr val="tx1"/>
                </a:solidFill>
                <a:latin typeface="Arial" panose="020B0604020202020204" pitchFamily="34" charset="0"/>
                <a:cs typeface="Arial" panose="020B0604020202020204" pitchFamily="34" charset="0"/>
              </a:rPr>
              <a:t>Class Diagram</a:t>
            </a:r>
            <a:endParaRPr lang="en-IL" sz="4800" dirty="0">
              <a:solidFill>
                <a:schemeClr val="tx1"/>
              </a:solidFill>
              <a:latin typeface="Arial" panose="020B0604020202020204" pitchFamily="34" charset="0"/>
              <a:cs typeface="Arial" panose="020B0604020202020204" pitchFamily="34" charset="0"/>
            </a:endParaRPr>
          </a:p>
        </p:txBody>
      </p:sp>
      <p:pic>
        <p:nvPicPr>
          <p:cNvPr id="3" name="תמונה 2" descr="תמונה שמכילה צילום מסך, מחשב, תצוגה, שלט&#10;&#10;התיאור נוצר באופן אוטומטי">
            <a:extLst>
              <a:ext uri="{FF2B5EF4-FFF2-40B4-BE49-F238E27FC236}">
                <a16:creationId xmlns:a16="http://schemas.microsoft.com/office/drawing/2014/main" id="{B6B58EE8-3252-4067-AE1C-4D8995F6E0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9911" y="165652"/>
            <a:ext cx="5774901" cy="6526696"/>
          </a:xfrm>
          <a:prstGeom prst="rect">
            <a:avLst/>
          </a:prstGeom>
        </p:spPr>
      </p:pic>
    </p:spTree>
    <p:extLst>
      <p:ext uri="{BB962C8B-B14F-4D97-AF65-F5344CB8AC3E}">
        <p14:creationId xmlns:p14="http://schemas.microsoft.com/office/powerpoint/2010/main" val="198409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AEDEF9D6-75EC-4E85-BBE2-A24838AA3FD6}"/>
              </a:ext>
            </a:extLst>
          </p:cNvPr>
          <p:cNvSpPr>
            <a:spLocks noGrp="1"/>
          </p:cNvSpPr>
          <p:nvPr>
            <p:ph type="ctrTitle"/>
          </p:nvPr>
        </p:nvSpPr>
        <p:spPr>
          <a:xfrm>
            <a:off x="6773274" y="1038686"/>
            <a:ext cx="3772936" cy="1580225"/>
          </a:xfrm>
        </p:spPr>
        <p:txBody>
          <a:bodyPr>
            <a:normAutofit/>
          </a:bodyPr>
          <a:lstStyle/>
          <a:p>
            <a:pPr algn="ctr"/>
            <a:r>
              <a:rPr lang="en-US" sz="4800" dirty="0">
                <a:solidFill>
                  <a:schemeClr val="tx1"/>
                </a:solidFill>
              </a:rPr>
              <a:t>Object </a:t>
            </a:r>
            <a:r>
              <a:rPr lang="en-US" sz="4800" dirty="0">
                <a:solidFill>
                  <a:schemeClr val="tx1"/>
                </a:solidFill>
                <a:latin typeface="Arial" panose="020B0604020202020204" pitchFamily="34" charset="0"/>
                <a:cs typeface="Arial" panose="020B0604020202020204" pitchFamily="34" charset="0"/>
              </a:rPr>
              <a:t>Diagram</a:t>
            </a:r>
            <a:endParaRPr lang="en-IL" sz="4800" dirty="0">
              <a:solidFill>
                <a:schemeClr val="tx1"/>
              </a:solidFill>
              <a:latin typeface="Arial" panose="020B0604020202020204" pitchFamily="34" charset="0"/>
              <a:cs typeface="Arial" panose="020B0604020202020204" pitchFamily="34" charset="0"/>
            </a:endParaRPr>
          </a:p>
        </p:txBody>
      </p:sp>
      <p:pic>
        <p:nvPicPr>
          <p:cNvPr id="3" name="תמונה 2" descr="תמונה שמכילה טקסט, מפה&#10;&#10;התיאור נוצר באופן אוטומטי">
            <a:extLst>
              <a:ext uri="{FF2B5EF4-FFF2-40B4-BE49-F238E27FC236}">
                <a16:creationId xmlns:a16="http://schemas.microsoft.com/office/drawing/2014/main" id="{BDB73E3C-D123-443D-914A-91DC3D68A9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8575" y="928466"/>
            <a:ext cx="6477000" cy="5275385"/>
          </a:xfrm>
          <a:prstGeom prst="rect">
            <a:avLst/>
          </a:prstGeom>
        </p:spPr>
      </p:pic>
    </p:spTree>
    <p:extLst>
      <p:ext uri="{BB962C8B-B14F-4D97-AF65-F5344CB8AC3E}">
        <p14:creationId xmlns:p14="http://schemas.microsoft.com/office/powerpoint/2010/main" val="27997000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6256F827-4AD9-4B19-9229-21420A0D1A05}"/>
              </a:ext>
            </a:extLst>
          </p:cNvPr>
          <p:cNvSpPr txBox="1">
            <a:spLocks/>
          </p:cNvSpPr>
          <p:nvPr/>
        </p:nvSpPr>
        <p:spPr>
          <a:xfrm>
            <a:off x="1480385" y="2449951"/>
            <a:ext cx="8240332" cy="154500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he-IL" sz="5200" dirty="0">
                <a:solidFill>
                  <a:schemeClr val="tx1"/>
                </a:solidFill>
                <a:latin typeface="Times New Roman" panose="02020603050405020304" pitchFamily="18" charset="0"/>
              </a:rPr>
              <a:t>בסיס הנתונים </a:t>
            </a:r>
            <a:r>
              <a:rPr lang="he-IL" sz="5200" dirty="0" err="1">
                <a:solidFill>
                  <a:schemeClr val="tx1"/>
                </a:solidFill>
                <a:latin typeface="Times New Roman" panose="02020603050405020304" pitchFamily="18" charset="0"/>
              </a:rPr>
              <a:t>בפיירבייס</a:t>
            </a:r>
            <a:r>
              <a:rPr lang="he-IL" sz="5200" dirty="0">
                <a:solidFill>
                  <a:schemeClr val="tx1"/>
                </a:solidFill>
                <a:latin typeface="Times New Roman" panose="02020603050405020304" pitchFamily="18" charset="0"/>
              </a:rPr>
              <a:t>:</a:t>
            </a:r>
            <a:endParaRPr lang="en-IL" sz="5200" dirty="0">
              <a:solidFill>
                <a:schemeClr val="tx1"/>
              </a:solidFill>
              <a:latin typeface="Times New Roman" panose="02020603050405020304" pitchFamily="18" charset="0"/>
            </a:endParaRPr>
          </a:p>
        </p:txBody>
      </p:sp>
    </p:spTree>
    <p:extLst>
      <p:ext uri="{BB962C8B-B14F-4D97-AF65-F5344CB8AC3E}">
        <p14:creationId xmlns:p14="http://schemas.microsoft.com/office/powerpoint/2010/main" val="14985716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2" name="תמונה 1" descr="תמונה שמכילה טקסט&#10;&#10;התיאור נוצר באופן אוטומטי">
            <a:extLst>
              <a:ext uri="{FF2B5EF4-FFF2-40B4-BE49-F238E27FC236}">
                <a16:creationId xmlns:a16="http://schemas.microsoft.com/office/drawing/2014/main" id="{35B51AA8-4692-4950-BCD9-6072FAF879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8712" y="1347787"/>
            <a:ext cx="2752725" cy="2924175"/>
          </a:xfrm>
          <a:prstGeom prst="rect">
            <a:avLst/>
          </a:prstGeom>
        </p:spPr>
      </p:pic>
      <p:pic>
        <p:nvPicPr>
          <p:cNvPr id="3" name="תמונה 2" descr="תמונה שמכילה טקסט&#10;&#10;התיאור נוצר באופן אוטומטי">
            <a:extLst>
              <a:ext uri="{FF2B5EF4-FFF2-40B4-BE49-F238E27FC236}">
                <a16:creationId xmlns:a16="http://schemas.microsoft.com/office/drawing/2014/main" id="{29D5171F-1697-42C6-BF54-A1B6F24336E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43475" y="1347787"/>
            <a:ext cx="3867150" cy="3857625"/>
          </a:xfrm>
          <a:prstGeom prst="rect">
            <a:avLst/>
          </a:prstGeom>
        </p:spPr>
      </p:pic>
    </p:spTree>
    <p:extLst>
      <p:ext uri="{BB962C8B-B14F-4D97-AF65-F5344CB8AC3E}">
        <p14:creationId xmlns:p14="http://schemas.microsoft.com/office/powerpoint/2010/main" val="10801055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2" name="תמונה 1" descr="תמונה שמכילה טקסט&#10;&#10;התיאור נוצר באופן אוטומטי">
            <a:extLst>
              <a:ext uri="{FF2B5EF4-FFF2-40B4-BE49-F238E27FC236}">
                <a16:creationId xmlns:a16="http://schemas.microsoft.com/office/drawing/2014/main" id="{3B5D09CD-D3B7-462B-A23D-9A804E7BD1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0587" y="647700"/>
            <a:ext cx="3514725" cy="5734050"/>
          </a:xfrm>
          <a:prstGeom prst="rect">
            <a:avLst/>
          </a:prstGeom>
        </p:spPr>
      </p:pic>
      <p:pic>
        <p:nvPicPr>
          <p:cNvPr id="3" name="תמונה 2" descr="תמונה שמכילה צילום מסך&#10;&#10;התיאור נוצר באופן אוטומטי">
            <a:extLst>
              <a:ext uri="{FF2B5EF4-FFF2-40B4-BE49-F238E27FC236}">
                <a16:creationId xmlns:a16="http://schemas.microsoft.com/office/drawing/2014/main" id="{67A24E70-9D6E-4444-982D-E4561216CBC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91137" y="719137"/>
            <a:ext cx="4105275" cy="3857625"/>
          </a:xfrm>
          <a:prstGeom prst="rect">
            <a:avLst/>
          </a:prstGeom>
        </p:spPr>
      </p:pic>
    </p:spTree>
    <p:extLst>
      <p:ext uri="{BB962C8B-B14F-4D97-AF65-F5344CB8AC3E}">
        <p14:creationId xmlns:p14="http://schemas.microsoft.com/office/powerpoint/2010/main" val="21536951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4" name="תיבת טקסט 3">
            <a:extLst>
              <a:ext uri="{FF2B5EF4-FFF2-40B4-BE49-F238E27FC236}">
                <a16:creationId xmlns:a16="http://schemas.microsoft.com/office/drawing/2014/main" id="{8BD34083-2BB6-478E-B10A-880E46E6553D}"/>
              </a:ext>
            </a:extLst>
          </p:cNvPr>
          <p:cNvSpPr txBox="1"/>
          <p:nvPr/>
        </p:nvSpPr>
        <p:spPr>
          <a:xfrm>
            <a:off x="3333750" y="695324"/>
            <a:ext cx="4429125" cy="830997"/>
          </a:xfrm>
          <a:prstGeom prst="rect">
            <a:avLst/>
          </a:prstGeom>
          <a:noFill/>
        </p:spPr>
        <p:txBody>
          <a:bodyPr wrap="square" rtlCol="1">
            <a:spAutoFit/>
          </a:bodyPr>
          <a:lstStyle/>
          <a:p>
            <a:pPr algn="ctr"/>
            <a:r>
              <a:rPr lang="he-IL" sz="4800" dirty="0">
                <a:cs typeface="+mj-cs"/>
              </a:rPr>
              <a:t>חוקי </a:t>
            </a:r>
            <a:r>
              <a:rPr lang="he-IL" sz="4800" dirty="0" err="1">
                <a:cs typeface="+mj-cs"/>
              </a:rPr>
              <a:t>הדטהבייס</a:t>
            </a:r>
            <a:r>
              <a:rPr lang="he-IL" sz="4800" dirty="0">
                <a:cs typeface="+mj-cs"/>
              </a:rPr>
              <a:t>:</a:t>
            </a:r>
          </a:p>
        </p:txBody>
      </p:sp>
      <p:pic>
        <p:nvPicPr>
          <p:cNvPr id="6" name="תמונה 5" descr="תמונה שמכילה טקסט, צילום מסך&#10;&#10;התיאור נוצר באופן אוטומטי">
            <a:extLst>
              <a:ext uri="{FF2B5EF4-FFF2-40B4-BE49-F238E27FC236}">
                <a16:creationId xmlns:a16="http://schemas.microsoft.com/office/drawing/2014/main" id="{CF325FD1-01B5-4497-A592-9B8246C029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24312" y="1800226"/>
            <a:ext cx="3048000" cy="4362450"/>
          </a:xfrm>
          <a:prstGeom prst="rect">
            <a:avLst/>
          </a:prstGeom>
        </p:spPr>
      </p:pic>
    </p:spTree>
    <p:extLst>
      <p:ext uri="{BB962C8B-B14F-4D97-AF65-F5344CB8AC3E}">
        <p14:creationId xmlns:p14="http://schemas.microsoft.com/office/powerpoint/2010/main" val="21481031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כותרת משנה 2">
            <a:extLst>
              <a:ext uri="{FF2B5EF4-FFF2-40B4-BE49-F238E27FC236}">
                <a16:creationId xmlns:a16="http://schemas.microsoft.com/office/drawing/2014/main" id="{6E2FA76C-EB20-4107-8018-59E7D57ADD66}"/>
              </a:ext>
            </a:extLst>
          </p:cNvPr>
          <p:cNvSpPr>
            <a:spLocks noGrp="1"/>
          </p:cNvSpPr>
          <p:nvPr>
            <p:ph type="subTitle" idx="1"/>
          </p:nvPr>
        </p:nvSpPr>
        <p:spPr>
          <a:xfrm>
            <a:off x="1381273" y="4885609"/>
            <a:ext cx="9440034" cy="1202559"/>
          </a:xfrm>
        </p:spPr>
        <p:txBody>
          <a:bodyPr>
            <a:normAutofit/>
          </a:bodyPr>
          <a:lstStyle/>
          <a:p>
            <a:pPr algn="r" rtl="1"/>
            <a:r>
              <a:rPr lang="he-IL" dirty="0">
                <a:solidFill>
                  <a:schemeClr val="tx1"/>
                </a:solidFill>
                <a:cs typeface="+mj-cs"/>
              </a:rPr>
              <a:t>יש לציין שעמדנו בציפיות של עצמנו ביצירה של מירב הדרישות: </a:t>
            </a:r>
            <a:r>
              <a:rPr lang="he-IL" dirty="0">
                <a:solidFill>
                  <a:schemeClr val="tx1"/>
                </a:solidFill>
                <a:effectLst/>
                <a:cs typeface="+mj-cs"/>
              </a:rPr>
              <a:t>החתמת נוכחות בעבודה , רישום עובד חדש לחברה , יצירת תשתית לסידור עבודה של עובדים בחברה, כפתור "הפסקה", תאימות המוצר לחברות שונות, "מי במשמרת?".</a:t>
            </a:r>
            <a:endParaRPr lang="en-IL" dirty="0">
              <a:solidFill>
                <a:schemeClr val="tx1"/>
              </a:solidFill>
              <a:cs typeface="+mj-cs"/>
            </a:endParaRPr>
          </a:p>
        </p:txBody>
      </p:sp>
      <p:graphicFrame>
        <p:nvGraphicFramePr>
          <p:cNvPr id="3" name="טבלה 4">
            <a:extLst>
              <a:ext uri="{FF2B5EF4-FFF2-40B4-BE49-F238E27FC236}">
                <a16:creationId xmlns:a16="http://schemas.microsoft.com/office/drawing/2014/main" id="{1F7D9D82-CF0B-4FBB-A5D2-0AB1EB730C90}"/>
              </a:ext>
            </a:extLst>
          </p:cNvPr>
          <p:cNvGraphicFramePr>
            <a:graphicFrameLocks noGrp="1"/>
          </p:cNvGraphicFramePr>
          <p:nvPr>
            <p:extLst>
              <p:ext uri="{D42A27DB-BD31-4B8C-83A1-F6EECF244321}">
                <p14:modId xmlns:p14="http://schemas.microsoft.com/office/powerpoint/2010/main" val="2714442417"/>
              </p:ext>
            </p:extLst>
          </p:nvPr>
        </p:nvGraphicFramePr>
        <p:xfrm>
          <a:off x="1570159" y="1371111"/>
          <a:ext cx="9251148" cy="2961650"/>
        </p:xfrm>
        <a:graphic>
          <a:graphicData uri="http://schemas.openxmlformats.org/drawingml/2006/table">
            <a:tbl>
              <a:tblPr firstRow="1" bandRow="1">
                <a:tableStyleId>{5C22544A-7EE6-4342-B048-85BDC9FD1C3A}</a:tableStyleId>
              </a:tblPr>
              <a:tblGrid>
                <a:gridCol w="4625574">
                  <a:extLst>
                    <a:ext uri="{9D8B030D-6E8A-4147-A177-3AD203B41FA5}">
                      <a16:colId xmlns:a16="http://schemas.microsoft.com/office/drawing/2014/main" val="2044800408"/>
                    </a:ext>
                  </a:extLst>
                </a:gridCol>
                <a:gridCol w="4625574">
                  <a:extLst>
                    <a:ext uri="{9D8B030D-6E8A-4147-A177-3AD203B41FA5}">
                      <a16:colId xmlns:a16="http://schemas.microsoft.com/office/drawing/2014/main" val="1876560736"/>
                    </a:ext>
                  </a:extLst>
                </a:gridCol>
              </a:tblGrid>
              <a:tr h="497164">
                <a:tc>
                  <a:txBody>
                    <a:bodyPr/>
                    <a:lstStyle/>
                    <a:p>
                      <a:pPr algn="r" rtl="1"/>
                      <a:r>
                        <a:rPr lang="he-IL" b="0" dirty="0">
                          <a:cs typeface="+mj-cs"/>
                        </a:rPr>
                        <a:t>ביצוע</a:t>
                      </a:r>
                      <a:endParaRPr lang="en-IL" b="0" dirty="0">
                        <a:cs typeface="+mj-cs"/>
                      </a:endParaRPr>
                    </a:p>
                  </a:txBody>
                  <a:tcPr/>
                </a:tc>
                <a:tc>
                  <a:txBody>
                    <a:bodyPr/>
                    <a:lstStyle/>
                    <a:p>
                      <a:pPr algn="r" rtl="1"/>
                      <a:r>
                        <a:rPr lang="he-IL" b="0" dirty="0">
                          <a:cs typeface="+mj-cs"/>
                        </a:rPr>
                        <a:t>דרישות</a:t>
                      </a:r>
                      <a:endParaRPr lang="en-IL" b="0" dirty="0">
                        <a:cs typeface="+mj-cs"/>
                      </a:endParaRPr>
                    </a:p>
                  </a:txBody>
                  <a:tcPr/>
                </a:tc>
                <a:extLst>
                  <a:ext uri="{0D108BD9-81ED-4DB2-BD59-A6C34878D82A}">
                    <a16:rowId xmlns:a16="http://schemas.microsoft.com/office/drawing/2014/main" val="2440004916"/>
                  </a:ext>
                </a:extLst>
              </a:tr>
              <a:tr h="497164">
                <a:tc rowSpan="3">
                  <a:txBody>
                    <a:bodyPr/>
                    <a:lstStyle/>
                    <a:p>
                      <a:pPr algn="r" rtl="1"/>
                      <a:r>
                        <a:rPr lang="he-IL" b="0">
                          <a:cs typeface="+mj-cs"/>
                        </a:rPr>
                        <a:t>שינינו קצת את המודל, כך שמנהל יוכל ליצור את המשמרות כרצונו, ועובדים יוכלו להירשם אליהם.</a:t>
                      </a:r>
                      <a:endParaRPr lang="en-IL" b="0" dirty="0">
                        <a:cs typeface="+mj-cs"/>
                      </a:endParaRPr>
                    </a:p>
                  </a:txBody>
                  <a:tcPr/>
                </a:tc>
                <a:tc>
                  <a:txBody>
                    <a:bodyPr/>
                    <a:lstStyle/>
                    <a:p>
                      <a:pPr algn="r" rtl="1"/>
                      <a:r>
                        <a:rPr lang="he-IL" sz="1800" b="0" kern="1200" dirty="0">
                          <a:solidFill>
                            <a:schemeClr val="dk1"/>
                          </a:solidFill>
                          <a:effectLst/>
                          <a:latin typeface="+mn-lt"/>
                          <a:ea typeface="+mn-ea"/>
                          <a:cs typeface="+mj-cs"/>
                        </a:rPr>
                        <a:t>הגשת בקשה למשמרות</a:t>
                      </a:r>
                      <a:endParaRPr lang="en-IL" b="0" dirty="0">
                        <a:cs typeface="+mj-cs"/>
                      </a:endParaRPr>
                    </a:p>
                  </a:txBody>
                  <a:tcPr/>
                </a:tc>
                <a:extLst>
                  <a:ext uri="{0D108BD9-81ED-4DB2-BD59-A6C34878D82A}">
                    <a16:rowId xmlns:a16="http://schemas.microsoft.com/office/drawing/2014/main" val="3939555483"/>
                  </a:ext>
                </a:extLst>
              </a:tr>
              <a:tr h="248582">
                <a:tc vMerge="1">
                  <a:txBody>
                    <a:bodyPr/>
                    <a:lstStyle/>
                    <a:p>
                      <a:pPr algn="r" rtl="1"/>
                      <a:endParaRPr lang="en-IL" dirty="0"/>
                    </a:p>
                  </a:txBody>
                  <a:tcPr/>
                </a:tc>
                <a:tc>
                  <a:txBody>
                    <a:bodyPr/>
                    <a:lstStyle/>
                    <a:p>
                      <a:pPr algn="r" rtl="1"/>
                      <a:r>
                        <a:rPr lang="he-IL" sz="1800" b="0" kern="1200" dirty="0">
                          <a:solidFill>
                            <a:schemeClr val="dk1"/>
                          </a:solidFill>
                          <a:effectLst/>
                          <a:latin typeface="+mn-lt"/>
                          <a:ea typeface="+mn-ea"/>
                          <a:cs typeface="+mj-cs"/>
                        </a:rPr>
                        <a:t>סידור משמרות</a:t>
                      </a:r>
                      <a:endParaRPr lang="en-IL" b="0" dirty="0">
                        <a:cs typeface="+mj-cs"/>
                      </a:endParaRPr>
                    </a:p>
                  </a:txBody>
                  <a:tcPr/>
                </a:tc>
                <a:extLst>
                  <a:ext uri="{0D108BD9-81ED-4DB2-BD59-A6C34878D82A}">
                    <a16:rowId xmlns:a16="http://schemas.microsoft.com/office/drawing/2014/main" val="87524094"/>
                  </a:ext>
                </a:extLst>
              </a:tr>
              <a:tr h="248582">
                <a:tc vMerge="1">
                  <a:txBody>
                    <a:bodyPr/>
                    <a:lstStyle/>
                    <a:p>
                      <a:endParaRPr lang="en-IL"/>
                    </a:p>
                  </a:txBody>
                  <a:tcPr/>
                </a:tc>
                <a:tc>
                  <a:txBody>
                    <a:bodyPr/>
                    <a:lstStyle/>
                    <a:p>
                      <a:pPr algn="r" rtl="1"/>
                      <a:r>
                        <a:rPr lang="he-IL" b="0" dirty="0">
                          <a:cs typeface="+mj-cs"/>
                        </a:rPr>
                        <a:t>איתור קונפליקטים ע"י התוכנה</a:t>
                      </a:r>
                      <a:endParaRPr lang="en-IL" b="0" dirty="0">
                        <a:cs typeface="+mj-cs"/>
                      </a:endParaRPr>
                    </a:p>
                  </a:txBody>
                  <a:tcPr/>
                </a:tc>
                <a:extLst>
                  <a:ext uri="{0D108BD9-81ED-4DB2-BD59-A6C34878D82A}">
                    <a16:rowId xmlns:a16="http://schemas.microsoft.com/office/drawing/2014/main" val="893608629"/>
                  </a:ext>
                </a:extLst>
              </a:tr>
              <a:tr h="497164">
                <a:tc>
                  <a:txBody>
                    <a:bodyPr/>
                    <a:lstStyle/>
                    <a:p>
                      <a:pPr algn="r" rtl="1"/>
                      <a:r>
                        <a:rPr lang="he-IL" b="0" dirty="0">
                          <a:cs typeface="+mj-cs"/>
                        </a:rPr>
                        <a:t>עדיין לא בוצע</a:t>
                      </a:r>
                      <a:endParaRPr lang="en-IL" b="0" dirty="0">
                        <a:cs typeface="+mj-cs"/>
                      </a:endParaRPr>
                    </a:p>
                  </a:txBody>
                  <a:tcPr/>
                </a:tc>
                <a:tc>
                  <a:txBody>
                    <a:bodyPr/>
                    <a:lstStyle/>
                    <a:p>
                      <a:pPr algn="r" rtl="1"/>
                      <a:r>
                        <a:rPr lang="he-IL" sz="1800" b="0" kern="1200" dirty="0">
                          <a:solidFill>
                            <a:schemeClr val="dk1"/>
                          </a:solidFill>
                          <a:effectLst/>
                          <a:latin typeface="+mn-lt"/>
                          <a:ea typeface="+mn-ea"/>
                          <a:cs typeface="+mj-cs"/>
                        </a:rPr>
                        <a:t>מחיקת עובד מרשימת העובדים</a:t>
                      </a:r>
                      <a:endParaRPr lang="en-IL" b="0" dirty="0">
                        <a:cs typeface="+mj-cs"/>
                      </a:endParaRPr>
                    </a:p>
                  </a:txBody>
                  <a:tcPr/>
                </a:tc>
                <a:extLst>
                  <a:ext uri="{0D108BD9-81ED-4DB2-BD59-A6C34878D82A}">
                    <a16:rowId xmlns:a16="http://schemas.microsoft.com/office/drawing/2014/main" val="1207182538"/>
                  </a:ext>
                </a:extLst>
              </a:tr>
              <a:tr h="738638">
                <a:tc>
                  <a:txBody>
                    <a:bodyPr/>
                    <a:lstStyle/>
                    <a:p>
                      <a:pPr marL="0" marR="0" lvl="0" indent="0" algn="r" defTabSz="457200" rtl="1" eaLnBrk="1" fontAlgn="auto" latinLnBrk="0" hangingPunct="1">
                        <a:lnSpc>
                          <a:spcPct val="100000"/>
                        </a:lnSpc>
                        <a:spcBef>
                          <a:spcPts val="0"/>
                        </a:spcBef>
                        <a:spcAft>
                          <a:spcPts val="0"/>
                        </a:spcAft>
                        <a:buClrTx/>
                        <a:buSzTx/>
                        <a:buFontTx/>
                        <a:buNone/>
                        <a:tabLst/>
                        <a:defRPr/>
                      </a:pPr>
                      <a:r>
                        <a:rPr lang="he-IL" b="0" dirty="0">
                          <a:cs typeface="+mj-cs"/>
                        </a:rPr>
                        <a:t>עדיין לא בוצע</a:t>
                      </a:r>
                      <a:endParaRPr lang="en-IL" b="0" dirty="0">
                        <a:cs typeface="+mj-cs"/>
                      </a:endParaRPr>
                    </a:p>
                    <a:p>
                      <a:pPr algn="r" rtl="1"/>
                      <a:endParaRPr lang="en-IL" b="0" dirty="0">
                        <a:cs typeface="+mj-cs"/>
                      </a:endParaRPr>
                    </a:p>
                  </a:txBody>
                  <a:tcPr/>
                </a:tc>
                <a:tc>
                  <a:txBody>
                    <a:bodyPr/>
                    <a:lstStyle/>
                    <a:p>
                      <a:pPr algn="r" rtl="1"/>
                      <a:r>
                        <a:rPr lang="he-IL" sz="1800" b="0" kern="1200" dirty="0">
                          <a:solidFill>
                            <a:schemeClr val="dk1"/>
                          </a:solidFill>
                          <a:effectLst/>
                          <a:latin typeface="+mn-lt"/>
                          <a:ea typeface="+mn-ea"/>
                          <a:cs typeface="+mj-cs"/>
                        </a:rPr>
                        <a:t>סיווג עובדים עפ"י תפקיד</a:t>
                      </a:r>
                      <a:endParaRPr lang="en-IL" b="0" dirty="0">
                        <a:cs typeface="+mj-cs"/>
                      </a:endParaRPr>
                    </a:p>
                  </a:txBody>
                  <a:tcPr/>
                </a:tc>
                <a:extLst>
                  <a:ext uri="{0D108BD9-81ED-4DB2-BD59-A6C34878D82A}">
                    <a16:rowId xmlns:a16="http://schemas.microsoft.com/office/drawing/2014/main" val="599177712"/>
                  </a:ext>
                </a:extLst>
              </a:tr>
            </a:tbl>
          </a:graphicData>
        </a:graphic>
      </p:graphicFrame>
      <p:sp>
        <p:nvSpPr>
          <p:cNvPr id="4" name="תיבת טקסט 3">
            <a:extLst>
              <a:ext uri="{FF2B5EF4-FFF2-40B4-BE49-F238E27FC236}">
                <a16:creationId xmlns:a16="http://schemas.microsoft.com/office/drawing/2014/main" id="{A2402A0A-5B70-456D-8A8A-4ED22D201D60}"/>
              </a:ext>
            </a:extLst>
          </p:cNvPr>
          <p:cNvSpPr txBox="1"/>
          <p:nvPr/>
        </p:nvSpPr>
        <p:spPr>
          <a:xfrm>
            <a:off x="6195733" y="524012"/>
            <a:ext cx="1843870" cy="584775"/>
          </a:xfrm>
          <a:prstGeom prst="rect">
            <a:avLst/>
          </a:prstGeom>
          <a:noFill/>
        </p:spPr>
        <p:txBody>
          <a:bodyPr wrap="square" rtlCol="0">
            <a:spAutoFit/>
          </a:bodyPr>
          <a:lstStyle/>
          <a:p>
            <a:pPr algn="r" rtl="1"/>
            <a:r>
              <a:rPr lang="he-IL" sz="3200" b="1" dirty="0"/>
              <a:t>פערים:</a:t>
            </a:r>
            <a:endParaRPr lang="en-IL" sz="3200" b="1" dirty="0"/>
          </a:p>
        </p:txBody>
      </p:sp>
    </p:spTree>
    <p:extLst>
      <p:ext uri="{BB962C8B-B14F-4D97-AF65-F5344CB8AC3E}">
        <p14:creationId xmlns:p14="http://schemas.microsoft.com/office/powerpoint/2010/main" val="21932897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F7670EC5-1129-4C37-AD87-5B1E0729C510}"/>
              </a:ext>
            </a:extLst>
          </p:cNvPr>
          <p:cNvSpPr txBox="1">
            <a:spLocks/>
          </p:cNvSpPr>
          <p:nvPr/>
        </p:nvSpPr>
        <p:spPr>
          <a:xfrm>
            <a:off x="2956264" y="591844"/>
            <a:ext cx="5296806" cy="917359"/>
          </a:xfrm>
          <a:prstGeom prst="rect">
            <a:avLst/>
          </a:prstGeom>
        </p:spPr>
        <p:txBody>
          <a:bodyPr vert="horz" lIns="91440" tIns="45720" rIns="91440" bIns="45720" rtlCol="0" anchor="b">
            <a:noAutofit/>
          </a:bodyPr>
          <a:lstStyle>
            <a:lvl1pPr algn="r" defTabSz="457200" rtl="0" eaLnBrk="1" latinLnBrk="0" hangingPunct="1">
              <a:spcBef>
                <a:spcPct val="0"/>
              </a:spcBef>
              <a:buNone/>
              <a:defRPr sz="54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he-IL">
                <a:solidFill>
                  <a:schemeClr val="tx1"/>
                </a:solidFill>
              </a:rPr>
              <a:t>מה בהמשך?</a:t>
            </a:r>
            <a:endParaRPr lang="he-IL" dirty="0">
              <a:solidFill>
                <a:schemeClr val="tx1"/>
              </a:solidFill>
            </a:endParaRPr>
          </a:p>
        </p:txBody>
      </p:sp>
      <p:sp>
        <p:nvSpPr>
          <p:cNvPr id="3" name="כותרת 1">
            <a:extLst>
              <a:ext uri="{FF2B5EF4-FFF2-40B4-BE49-F238E27FC236}">
                <a16:creationId xmlns:a16="http://schemas.microsoft.com/office/drawing/2014/main" id="{7D2C56A8-B5BF-438A-A115-4F379D72D377}"/>
              </a:ext>
            </a:extLst>
          </p:cNvPr>
          <p:cNvSpPr txBox="1">
            <a:spLocks/>
          </p:cNvSpPr>
          <p:nvPr/>
        </p:nvSpPr>
        <p:spPr>
          <a:xfrm>
            <a:off x="767590" y="2059619"/>
            <a:ext cx="9281931" cy="3870663"/>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r"/>
            <a:r>
              <a:rPr lang="he-IL" sz="1800" dirty="0">
                <a:solidFill>
                  <a:schemeClr val="tx1"/>
                </a:solidFill>
              </a:rPr>
              <a:t>- שדרוג עיצוב האפליקציה: מתן חוויה נוחה ונעימה יותר למשתמש.</a:t>
            </a:r>
          </a:p>
          <a:p>
            <a:pPr algn="r"/>
            <a:endParaRPr lang="he-IL" sz="1800" dirty="0">
              <a:solidFill>
                <a:schemeClr val="tx1"/>
              </a:solidFill>
            </a:endParaRPr>
          </a:p>
          <a:p>
            <a:pPr marL="285750" indent="-285750" algn="r">
              <a:buFontTx/>
              <a:buChar char="-"/>
            </a:pPr>
            <a:r>
              <a:rPr lang="he-IL" sz="1800" dirty="0">
                <a:solidFill>
                  <a:schemeClr val="tx1"/>
                </a:solidFill>
              </a:rPr>
              <a:t>- הוספת אופציית "הגדרות" לתפריט הראשי, על מנת לאפשר למשתמש לערוך את פרטיו האישיים, מחיקה מהמערכת ועוד...</a:t>
            </a:r>
          </a:p>
          <a:p>
            <a:pPr marL="285750" indent="-285750" algn="r">
              <a:buFontTx/>
              <a:buChar char="-"/>
            </a:pPr>
            <a:endParaRPr lang="en-US" sz="1800" dirty="0">
              <a:solidFill>
                <a:schemeClr val="tx1"/>
              </a:solidFill>
            </a:endParaRPr>
          </a:p>
          <a:p>
            <a:pPr algn="r"/>
            <a:r>
              <a:rPr lang="he-IL" sz="1800" dirty="0">
                <a:solidFill>
                  <a:schemeClr val="tx1"/>
                </a:solidFill>
              </a:rPr>
              <a:t>- מחיקת עובד מבית עסק (במקרה של עזיבה/פיטורין).</a:t>
            </a:r>
          </a:p>
          <a:p>
            <a:pPr algn="r"/>
            <a:endParaRPr lang="he-IL" sz="1800" dirty="0">
              <a:solidFill>
                <a:schemeClr val="tx1"/>
              </a:solidFill>
            </a:endParaRPr>
          </a:p>
          <a:p>
            <a:pPr algn="r"/>
            <a:r>
              <a:rPr lang="he-IL" sz="1800" dirty="0">
                <a:solidFill>
                  <a:schemeClr val="tx1"/>
                </a:solidFill>
              </a:rPr>
              <a:t>- הצגת שעות העבודה החודשיות/תקופתיות שעובד עבד (ע"י המשמרות אליהן היה רשום).</a:t>
            </a:r>
          </a:p>
          <a:p>
            <a:pPr algn="r"/>
            <a:endParaRPr lang="he-IL" sz="1800" dirty="0">
              <a:solidFill>
                <a:schemeClr val="tx1"/>
              </a:solidFill>
            </a:endParaRPr>
          </a:p>
          <a:p>
            <a:pPr algn="r"/>
            <a:r>
              <a:rPr lang="he-IL" sz="1800" dirty="0">
                <a:solidFill>
                  <a:schemeClr val="tx1"/>
                </a:solidFill>
              </a:rPr>
              <a:t>- הפיכת עובד רגיל למנהל. </a:t>
            </a:r>
            <a:r>
              <a:rPr lang="en-US" sz="1800" dirty="0">
                <a:solidFill>
                  <a:schemeClr val="tx1"/>
                </a:solidFill>
              </a:rPr>
              <a:t>  </a:t>
            </a:r>
            <a:endParaRPr lang="he-IL" sz="1800" dirty="0">
              <a:solidFill>
                <a:schemeClr val="tx1"/>
              </a:solidFill>
            </a:endParaRPr>
          </a:p>
        </p:txBody>
      </p:sp>
    </p:spTree>
    <p:extLst>
      <p:ext uri="{BB962C8B-B14F-4D97-AF65-F5344CB8AC3E}">
        <p14:creationId xmlns:p14="http://schemas.microsoft.com/office/powerpoint/2010/main" val="42144663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856500EE-30C9-4098-B43A-A2C88ED4D68E}"/>
              </a:ext>
            </a:extLst>
          </p:cNvPr>
          <p:cNvSpPr>
            <a:spLocks noGrp="1"/>
          </p:cNvSpPr>
          <p:nvPr>
            <p:ph type="ctrTitle"/>
          </p:nvPr>
        </p:nvSpPr>
        <p:spPr>
          <a:xfrm>
            <a:off x="3097799" y="381793"/>
            <a:ext cx="4993023" cy="933903"/>
          </a:xfrm>
        </p:spPr>
        <p:txBody>
          <a:bodyPr/>
          <a:lstStyle/>
          <a:p>
            <a:r>
              <a:rPr lang="he-IL" sz="4800" dirty="0">
                <a:solidFill>
                  <a:schemeClr val="tx1"/>
                </a:solidFill>
              </a:rPr>
              <a:t>תכולת הפרויקט:</a:t>
            </a:r>
            <a:endParaRPr lang="en-IL" sz="4800" dirty="0">
              <a:solidFill>
                <a:schemeClr val="tx1"/>
              </a:solidFill>
            </a:endParaRPr>
          </a:p>
        </p:txBody>
      </p:sp>
      <p:sp>
        <p:nvSpPr>
          <p:cNvPr id="3" name="כותרת משנה 2">
            <a:extLst>
              <a:ext uri="{FF2B5EF4-FFF2-40B4-BE49-F238E27FC236}">
                <a16:creationId xmlns:a16="http://schemas.microsoft.com/office/drawing/2014/main" id="{855C3110-324F-4DA1-8EED-6F206BFF58DB}"/>
              </a:ext>
            </a:extLst>
          </p:cNvPr>
          <p:cNvSpPr>
            <a:spLocks noGrp="1"/>
          </p:cNvSpPr>
          <p:nvPr>
            <p:ph type="subTitle" idx="1"/>
          </p:nvPr>
        </p:nvSpPr>
        <p:spPr>
          <a:xfrm>
            <a:off x="961183" y="1709531"/>
            <a:ext cx="9713040" cy="4876425"/>
          </a:xfrm>
        </p:spPr>
        <p:txBody>
          <a:bodyPr>
            <a:normAutofit/>
          </a:bodyPr>
          <a:lstStyle/>
          <a:p>
            <a:pPr algn="r" rtl="1"/>
            <a:r>
              <a:rPr lang="he-IL" b="1" u="sng" dirty="0">
                <a:solidFill>
                  <a:schemeClr val="tx1"/>
                </a:solidFill>
              </a:rPr>
              <a:t>תהליכים משמעותיים העובדים מקצה לקצה:</a:t>
            </a:r>
            <a:endParaRPr lang="he-IL" dirty="0">
              <a:solidFill>
                <a:schemeClr val="tx1"/>
              </a:solidFill>
            </a:endParaRPr>
          </a:p>
          <a:p>
            <a:pPr algn="r" rtl="1"/>
            <a:r>
              <a:rPr lang="he-IL" dirty="0">
                <a:solidFill>
                  <a:schemeClr val="tx1"/>
                </a:solidFill>
              </a:rPr>
              <a:t>* הזמנת עובד חדש לחברה קיימת ע"י מנהל ואישורה ע"י העובד.</a:t>
            </a:r>
          </a:p>
          <a:p>
            <a:pPr algn="r" rtl="1"/>
            <a:r>
              <a:rPr lang="he-IL" dirty="0">
                <a:solidFill>
                  <a:schemeClr val="tx1"/>
                </a:solidFill>
              </a:rPr>
              <a:t>* יצירת משמרות עבודה ע"י מנהל ורישום אליהן ע"י עובד.</a:t>
            </a:r>
          </a:p>
          <a:p>
            <a:pPr algn="r" rtl="1"/>
            <a:r>
              <a:rPr lang="he-IL" b="1" u="sng" dirty="0">
                <a:solidFill>
                  <a:schemeClr val="tx1"/>
                </a:solidFill>
              </a:rPr>
              <a:t>שני סוגים שונים של משתמשים במערכת:</a:t>
            </a:r>
          </a:p>
          <a:p>
            <a:pPr algn="r" rtl="1"/>
            <a:r>
              <a:rPr lang="he-IL" dirty="0">
                <a:solidFill>
                  <a:schemeClr val="tx1"/>
                </a:solidFill>
              </a:rPr>
              <a:t>* </a:t>
            </a:r>
            <a:r>
              <a:rPr lang="he-IL" b="1" dirty="0">
                <a:solidFill>
                  <a:schemeClr val="tx1"/>
                </a:solidFill>
              </a:rPr>
              <a:t>מנהל</a:t>
            </a:r>
            <a:r>
              <a:rPr lang="he-IL" dirty="0">
                <a:solidFill>
                  <a:schemeClr val="tx1"/>
                </a:solidFill>
              </a:rPr>
              <a:t> – רושם את בית העסק שלו באפליקציה, מזמין עובדים להצטרף לעסק שלו, יוצר משמרות, יכול לראות מי נמצא במשמרת בכל זמן נתון.</a:t>
            </a:r>
          </a:p>
          <a:p>
            <a:pPr algn="r" rtl="1"/>
            <a:r>
              <a:rPr lang="he-IL" dirty="0">
                <a:solidFill>
                  <a:schemeClr val="tx1"/>
                </a:solidFill>
              </a:rPr>
              <a:t>* </a:t>
            </a:r>
            <a:r>
              <a:rPr lang="he-IL" b="1" dirty="0">
                <a:solidFill>
                  <a:schemeClr val="tx1"/>
                </a:solidFill>
              </a:rPr>
              <a:t>עובד</a:t>
            </a:r>
            <a:r>
              <a:rPr lang="he-IL" dirty="0">
                <a:solidFill>
                  <a:schemeClr val="tx1"/>
                </a:solidFill>
              </a:rPr>
              <a:t> – נרשם כעובד באפליקציה, יכול לאשר הזמנה ממנהל לעסק שלו, יכול להירשם למשמרות שמנהל פתח, יכול לראות מי נמצא במשמרת רק אם הוא רשום אליה, יכול להפעיל שעון ששומר את כמות השעות שעבד במשמרת.</a:t>
            </a:r>
          </a:p>
          <a:p>
            <a:pPr algn="r" rtl="1"/>
            <a:r>
              <a:rPr lang="he-IL" u="sng" dirty="0">
                <a:solidFill>
                  <a:schemeClr val="tx1"/>
                </a:solidFill>
              </a:rPr>
              <a:t>פיצ'רים : </a:t>
            </a:r>
          </a:p>
          <a:p>
            <a:pPr algn="r" rtl="1"/>
            <a:r>
              <a:rPr lang="he-IL" dirty="0">
                <a:solidFill>
                  <a:schemeClr val="tx1"/>
                </a:solidFill>
              </a:rPr>
              <a:t>תפריט ראשי,</a:t>
            </a:r>
            <a:r>
              <a:rPr lang="en-US" dirty="0">
                <a:solidFill>
                  <a:schemeClr val="tx1"/>
                </a:solidFill>
              </a:rPr>
              <a:t> </a:t>
            </a:r>
            <a:r>
              <a:rPr lang="he-IL" dirty="0">
                <a:solidFill>
                  <a:schemeClr val="tx1"/>
                </a:solidFill>
              </a:rPr>
              <a:t> </a:t>
            </a:r>
            <a:r>
              <a:rPr lang="he-IL" dirty="0" err="1">
                <a:solidFill>
                  <a:schemeClr val="tx1"/>
                </a:solidFill>
              </a:rPr>
              <a:t>נוטיפיקציות</a:t>
            </a:r>
            <a:r>
              <a:rPr lang="he-IL" dirty="0">
                <a:solidFill>
                  <a:schemeClr val="tx1"/>
                </a:solidFill>
              </a:rPr>
              <a:t>, </a:t>
            </a:r>
            <a:r>
              <a:rPr lang="en-US" dirty="0">
                <a:solidFill>
                  <a:schemeClr val="tx1"/>
                </a:solidFill>
              </a:rPr>
              <a:t> Timer</a:t>
            </a:r>
            <a:r>
              <a:rPr lang="he-IL" dirty="0">
                <a:solidFill>
                  <a:schemeClr val="tx1"/>
                </a:solidFill>
              </a:rPr>
              <a:t>על מנת לחשב את זמן השהייה במשמרת הנוכחית, שימוש בדיאלוג זמן-תאריך ליצירת משמרות.</a:t>
            </a:r>
          </a:p>
          <a:p>
            <a:pPr algn="r" rtl="1"/>
            <a:r>
              <a:rPr lang="he-IL" u="sng" dirty="0">
                <a:solidFill>
                  <a:schemeClr val="tx1"/>
                </a:solidFill>
              </a:rPr>
              <a:t>שימוש ב</a:t>
            </a:r>
            <a:r>
              <a:rPr lang="en-US" u="sng" dirty="0">
                <a:solidFill>
                  <a:schemeClr val="tx1"/>
                </a:solidFill>
              </a:rPr>
              <a:t>Data Base</a:t>
            </a:r>
            <a:r>
              <a:rPr lang="he-IL" u="sng" dirty="0">
                <a:solidFill>
                  <a:schemeClr val="tx1"/>
                </a:solidFill>
              </a:rPr>
              <a:t>  מסוג  </a:t>
            </a:r>
            <a:r>
              <a:rPr lang="en-US" u="sng" dirty="0">
                <a:solidFill>
                  <a:schemeClr val="tx1"/>
                </a:solidFill>
              </a:rPr>
              <a:t>FIREBASE</a:t>
            </a:r>
            <a:r>
              <a:rPr lang="he-IL" u="sng" dirty="0">
                <a:solidFill>
                  <a:schemeClr val="tx1"/>
                </a:solidFill>
              </a:rPr>
              <a:t>.</a:t>
            </a:r>
            <a:r>
              <a:rPr lang="en-US" u="sng" dirty="0">
                <a:solidFill>
                  <a:schemeClr val="tx1"/>
                </a:solidFill>
              </a:rPr>
              <a:t> </a:t>
            </a:r>
            <a:endParaRPr lang="en-IL" u="sng" dirty="0">
              <a:solidFill>
                <a:schemeClr val="tx1"/>
              </a:solidFill>
            </a:endParaRPr>
          </a:p>
        </p:txBody>
      </p:sp>
    </p:spTree>
    <p:extLst>
      <p:ext uri="{BB962C8B-B14F-4D97-AF65-F5344CB8AC3E}">
        <p14:creationId xmlns:p14="http://schemas.microsoft.com/office/powerpoint/2010/main" val="174133985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916DF4EF-F781-4D9D-BF6E-24CD9FD0EF0A}"/>
              </a:ext>
            </a:extLst>
          </p:cNvPr>
          <p:cNvSpPr>
            <a:spLocks noGrp="1"/>
          </p:cNvSpPr>
          <p:nvPr>
            <p:ph type="ctrTitle"/>
          </p:nvPr>
        </p:nvSpPr>
        <p:spPr>
          <a:xfrm>
            <a:off x="2212532" y="1925140"/>
            <a:ext cx="7766936" cy="1646302"/>
          </a:xfrm>
        </p:spPr>
        <p:txBody>
          <a:bodyPr>
            <a:normAutofit/>
          </a:bodyPr>
          <a:lstStyle/>
          <a:p>
            <a:pPr algn="l"/>
            <a:r>
              <a:rPr lang="en-US" sz="3200" b="1" dirty="0" err="1">
                <a:solidFill>
                  <a:schemeClr val="tx1"/>
                </a:solidFill>
              </a:rPr>
              <a:t>Github</a:t>
            </a:r>
            <a:r>
              <a:rPr lang="en-US" sz="3200" b="1" dirty="0">
                <a:solidFill>
                  <a:schemeClr val="tx1"/>
                </a:solidFill>
              </a:rPr>
              <a:t>:</a:t>
            </a:r>
            <a:br>
              <a:rPr lang="en-US" sz="3200" dirty="0">
                <a:solidFill>
                  <a:schemeClr val="tx1"/>
                </a:solidFill>
              </a:rPr>
            </a:br>
            <a:r>
              <a:rPr lang="en-US" sz="3200" dirty="0">
                <a:solidFill>
                  <a:schemeClr val="tx1"/>
                </a:solidFill>
                <a:hlinkClick r:id="rId3">
                  <a:extLst>
                    <a:ext uri="{A12FA001-AC4F-418D-AE19-62706E023703}">
                      <ahyp:hlinkClr xmlns:ahyp="http://schemas.microsoft.com/office/drawing/2018/hyperlinkcolor" val="tx"/>
                    </a:ext>
                  </a:extLst>
                </a:hlinkClick>
              </a:rPr>
              <a:t>https://github.com/elishadar/Worki</a:t>
            </a:r>
            <a:br>
              <a:rPr lang="en-US" sz="3200" dirty="0">
                <a:solidFill>
                  <a:schemeClr val="tx1"/>
                </a:solidFill>
              </a:rPr>
            </a:br>
            <a:endParaRPr lang="en-IL" sz="3200" dirty="0">
              <a:solidFill>
                <a:schemeClr val="tx1"/>
              </a:solidFill>
            </a:endParaRPr>
          </a:p>
        </p:txBody>
      </p:sp>
    </p:spTree>
    <p:extLst>
      <p:ext uri="{BB962C8B-B14F-4D97-AF65-F5344CB8AC3E}">
        <p14:creationId xmlns:p14="http://schemas.microsoft.com/office/powerpoint/2010/main" val="5016526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B16A6C43-03B4-42C9-A899-A3CCE90C7088}"/>
              </a:ext>
            </a:extLst>
          </p:cNvPr>
          <p:cNvSpPr>
            <a:spLocks noGrp="1"/>
          </p:cNvSpPr>
          <p:nvPr>
            <p:ph type="ctrTitle"/>
          </p:nvPr>
        </p:nvSpPr>
        <p:spPr>
          <a:xfrm>
            <a:off x="3844031" y="870708"/>
            <a:ext cx="3488352" cy="949214"/>
          </a:xfrm>
        </p:spPr>
        <p:txBody>
          <a:bodyPr>
            <a:noAutofit/>
          </a:bodyPr>
          <a:lstStyle/>
          <a:p>
            <a:pPr algn="r" rtl="1"/>
            <a:r>
              <a:rPr lang="he-IL" sz="4800" dirty="0">
                <a:solidFill>
                  <a:schemeClr val="tx1"/>
                </a:solidFill>
              </a:rPr>
              <a:t>מודל עסקי:</a:t>
            </a:r>
            <a:endParaRPr lang="en-IL" sz="4800" dirty="0">
              <a:solidFill>
                <a:schemeClr val="tx1"/>
              </a:solidFill>
            </a:endParaRPr>
          </a:p>
        </p:txBody>
      </p:sp>
      <p:sp>
        <p:nvSpPr>
          <p:cNvPr id="3" name="כותרת משנה 2">
            <a:extLst>
              <a:ext uri="{FF2B5EF4-FFF2-40B4-BE49-F238E27FC236}">
                <a16:creationId xmlns:a16="http://schemas.microsoft.com/office/drawing/2014/main" id="{485A6FC6-F730-41C0-9F8A-C55EE220FAF8}"/>
              </a:ext>
            </a:extLst>
          </p:cNvPr>
          <p:cNvSpPr>
            <a:spLocks noGrp="1"/>
          </p:cNvSpPr>
          <p:nvPr>
            <p:ph type="subTitle" idx="1"/>
          </p:nvPr>
        </p:nvSpPr>
        <p:spPr>
          <a:xfrm>
            <a:off x="1156728" y="2607237"/>
            <a:ext cx="9440034" cy="2166730"/>
          </a:xfrm>
        </p:spPr>
        <p:txBody>
          <a:bodyPr>
            <a:normAutofit lnSpcReduction="10000"/>
          </a:bodyPr>
          <a:lstStyle/>
          <a:p>
            <a:pPr algn="r" rtl="1"/>
            <a:r>
              <a:rPr lang="he-IL" dirty="0">
                <a:solidFill>
                  <a:schemeClr val="tx1"/>
                </a:solidFill>
              </a:rPr>
              <a:t>כרגע האפליקציה חינמית ופתוחה לשימוש של כולם.</a:t>
            </a:r>
          </a:p>
          <a:p>
            <a:pPr algn="r" rtl="1"/>
            <a:endParaRPr lang="he-IL" dirty="0">
              <a:solidFill>
                <a:schemeClr val="tx1"/>
              </a:solidFill>
            </a:endParaRPr>
          </a:p>
          <a:p>
            <a:pPr algn="r" rtl="1"/>
            <a:r>
              <a:rPr lang="he-IL" dirty="0">
                <a:solidFill>
                  <a:schemeClr val="tx1"/>
                </a:solidFill>
              </a:rPr>
              <a:t>ייתכן שבעתיד יתווספו פיצ'רים חדשים שיהיו בתשלום, מעין שירותי "</a:t>
            </a:r>
            <a:r>
              <a:rPr lang="he-IL" dirty="0" err="1">
                <a:solidFill>
                  <a:schemeClr val="tx1"/>
                </a:solidFill>
              </a:rPr>
              <a:t>פרימיום</a:t>
            </a:r>
            <a:r>
              <a:rPr lang="he-IL" dirty="0">
                <a:solidFill>
                  <a:schemeClr val="tx1"/>
                </a:solidFill>
              </a:rPr>
              <a:t>" (לא חובה להשתמש בהם).</a:t>
            </a:r>
          </a:p>
          <a:p>
            <a:pPr algn="r" rtl="1"/>
            <a:endParaRPr lang="he-IL" dirty="0">
              <a:solidFill>
                <a:schemeClr val="tx1"/>
              </a:solidFill>
            </a:endParaRPr>
          </a:p>
          <a:p>
            <a:pPr algn="r" rtl="1"/>
            <a:r>
              <a:rPr lang="he-IL" dirty="0">
                <a:solidFill>
                  <a:schemeClr val="tx1"/>
                </a:solidFill>
              </a:rPr>
              <a:t>אופציה נוספת שתיתכן היא הכנסת פרסומות לאפליקציה.</a:t>
            </a:r>
            <a:endParaRPr lang="en-IL" dirty="0">
              <a:solidFill>
                <a:schemeClr val="tx1"/>
              </a:solidFill>
            </a:endParaRPr>
          </a:p>
        </p:txBody>
      </p:sp>
    </p:spTree>
    <p:extLst>
      <p:ext uri="{BB962C8B-B14F-4D97-AF65-F5344CB8AC3E}">
        <p14:creationId xmlns:p14="http://schemas.microsoft.com/office/powerpoint/2010/main" val="42113186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A89C65CE-3926-42B3-A5BD-E4035BCC1710}"/>
              </a:ext>
            </a:extLst>
          </p:cNvPr>
          <p:cNvSpPr>
            <a:spLocks noGrp="1"/>
          </p:cNvSpPr>
          <p:nvPr>
            <p:ph type="ctrTitle"/>
          </p:nvPr>
        </p:nvSpPr>
        <p:spPr>
          <a:xfrm>
            <a:off x="2689934" y="1658809"/>
            <a:ext cx="6237840" cy="1646302"/>
          </a:xfrm>
        </p:spPr>
        <p:txBody>
          <a:bodyPr>
            <a:normAutofit fontScale="90000"/>
          </a:bodyPr>
          <a:lstStyle/>
          <a:p>
            <a:r>
              <a:rPr lang="he-IL" dirty="0">
                <a:solidFill>
                  <a:schemeClr val="tx1"/>
                </a:solidFill>
              </a:rPr>
              <a:t>אפליקציות דומות בשוק:</a:t>
            </a:r>
            <a:br>
              <a:rPr lang="he-IL" dirty="0">
                <a:solidFill>
                  <a:schemeClr val="tx1"/>
                </a:solidFill>
              </a:rPr>
            </a:br>
            <a:r>
              <a:rPr lang="en-US" dirty="0" err="1">
                <a:solidFill>
                  <a:schemeClr val="tx1"/>
                </a:solidFill>
              </a:rPr>
              <a:t>Worky</a:t>
            </a:r>
            <a:r>
              <a:rPr lang="en-US" dirty="0">
                <a:solidFill>
                  <a:schemeClr val="tx1"/>
                </a:solidFill>
              </a:rPr>
              <a:t> , </a:t>
            </a:r>
            <a:r>
              <a:rPr lang="en-US" dirty="0" err="1">
                <a:solidFill>
                  <a:schemeClr val="tx1"/>
                </a:solidFill>
              </a:rPr>
              <a:t>EZShift</a:t>
            </a:r>
            <a:endParaRPr lang="en-IL" dirty="0">
              <a:solidFill>
                <a:schemeClr val="tx1"/>
              </a:solidFill>
            </a:endParaRPr>
          </a:p>
        </p:txBody>
      </p:sp>
    </p:spTree>
    <p:extLst>
      <p:ext uri="{BB962C8B-B14F-4D97-AF65-F5344CB8AC3E}">
        <p14:creationId xmlns:p14="http://schemas.microsoft.com/office/powerpoint/2010/main" val="30013849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F225B56-464F-478E-8ECC-BA30C6BDAECE}"/>
              </a:ext>
            </a:extLst>
          </p:cNvPr>
          <p:cNvSpPr txBox="1">
            <a:spLocks/>
          </p:cNvSpPr>
          <p:nvPr/>
        </p:nvSpPr>
        <p:spPr>
          <a:xfrm>
            <a:off x="1018746" y="2130355"/>
            <a:ext cx="8240332" cy="2264091"/>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he-IL" sz="5400" b="1" dirty="0">
                <a:solidFill>
                  <a:schemeClr val="tx1"/>
                </a:solidFill>
                <a:latin typeface="Times New Roman" panose="02020603050405020304" pitchFamily="18" charset="0"/>
              </a:rPr>
              <a:t>איך זה נראה בפועל?</a:t>
            </a:r>
            <a:endParaRPr lang="en-IL" sz="5400" b="1" dirty="0">
              <a:solidFill>
                <a:schemeClr val="tx1"/>
              </a:solidFill>
              <a:latin typeface="Times New Roman" panose="02020603050405020304" pitchFamily="18" charset="0"/>
            </a:endParaRPr>
          </a:p>
        </p:txBody>
      </p:sp>
    </p:spTree>
    <p:extLst>
      <p:ext uri="{BB962C8B-B14F-4D97-AF65-F5344CB8AC3E}">
        <p14:creationId xmlns:p14="http://schemas.microsoft.com/office/powerpoint/2010/main" val="15810017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A10B2EB6-3A59-4E3A-A6AA-5F896CE04CE2}"/>
              </a:ext>
            </a:extLst>
          </p:cNvPr>
          <p:cNvSpPr>
            <a:spLocks noGrp="1"/>
          </p:cNvSpPr>
          <p:nvPr>
            <p:ph type="ctrTitle"/>
          </p:nvPr>
        </p:nvSpPr>
        <p:spPr>
          <a:xfrm>
            <a:off x="6241773" y="1050737"/>
            <a:ext cx="3454015" cy="1067177"/>
          </a:xfrm>
        </p:spPr>
        <p:txBody>
          <a:bodyPr>
            <a:normAutofit/>
          </a:bodyPr>
          <a:lstStyle/>
          <a:p>
            <a:r>
              <a:rPr lang="en-US" dirty="0">
                <a:solidFill>
                  <a:schemeClr val="tx1"/>
                </a:solidFill>
              </a:rPr>
              <a:t>Main page</a:t>
            </a:r>
            <a:endParaRPr lang="en-IL" dirty="0">
              <a:solidFill>
                <a:schemeClr val="tx1"/>
              </a:solidFill>
            </a:endParaRPr>
          </a:p>
        </p:txBody>
      </p:sp>
      <p:sp>
        <p:nvSpPr>
          <p:cNvPr id="3" name="כותרת משנה 2">
            <a:extLst>
              <a:ext uri="{FF2B5EF4-FFF2-40B4-BE49-F238E27FC236}">
                <a16:creationId xmlns:a16="http://schemas.microsoft.com/office/drawing/2014/main" id="{26754C37-EF81-461F-9000-D1F2591FCF83}"/>
              </a:ext>
            </a:extLst>
          </p:cNvPr>
          <p:cNvSpPr>
            <a:spLocks noGrp="1"/>
          </p:cNvSpPr>
          <p:nvPr>
            <p:ph type="subTitle" idx="1"/>
          </p:nvPr>
        </p:nvSpPr>
        <p:spPr>
          <a:xfrm>
            <a:off x="6241772" y="2326130"/>
            <a:ext cx="3573285" cy="1291713"/>
          </a:xfrm>
        </p:spPr>
        <p:txBody>
          <a:bodyPr>
            <a:noAutofit/>
          </a:bodyPr>
          <a:lstStyle/>
          <a:p>
            <a:r>
              <a:rPr lang="he-IL" sz="1900" dirty="0">
                <a:solidFill>
                  <a:schemeClr val="tx1"/>
                </a:solidFill>
                <a:latin typeface="Times New Roman" panose="02020603050405020304" pitchFamily="18" charset="0"/>
                <a:cs typeface="Times New Roman" panose="02020603050405020304" pitchFamily="18" charset="0"/>
              </a:rPr>
              <a:t>ניתן להירשם כעובד חדש או כמנהל חדש,</a:t>
            </a:r>
          </a:p>
          <a:p>
            <a:r>
              <a:rPr lang="he-IL" sz="1900" dirty="0">
                <a:solidFill>
                  <a:schemeClr val="tx1"/>
                </a:solidFill>
                <a:latin typeface="Times New Roman" panose="02020603050405020304" pitchFamily="18" charset="0"/>
                <a:cs typeface="Times New Roman" panose="02020603050405020304" pitchFamily="18" charset="0"/>
              </a:rPr>
              <a:t>או להתחבר במידה ונרשמנו כבר.</a:t>
            </a:r>
            <a:endParaRPr lang="en-IL" sz="1900" dirty="0">
              <a:solidFill>
                <a:schemeClr val="tx1"/>
              </a:solidFill>
              <a:latin typeface="Times New Roman" panose="02020603050405020304" pitchFamily="18" charset="0"/>
              <a:cs typeface="Times New Roman" panose="02020603050405020304" pitchFamily="18" charset="0"/>
            </a:endParaRPr>
          </a:p>
        </p:txBody>
      </p:sp>
      <p:pic>
        <p:nvPicPr>
          <p:cNvPr id="5" name="תמונה 4" descr="תמונה שמכילה מחשב&#10;&#10;התיאור נוצר באופן אוטומטי">
            <a:extLst>
              <a:ext uri="{FF2B5EF4-FFF2-40B4-BE49-F238E27FC236}">
                <a16:creationId xmlns:a16="http://schemas.microsoft.com/office/drawing/2014/main" id="{AFDB4C0C-8287-4055-B13A-770D159D77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2875" y="661182"/>
            <a:ext cx="3343541" cy="5944072"/>
          </a:xfrm>
          <a:prstGeom prst="rect">
            <a:avLst/>
          </a:prstGeom>
        </p:spPr>
      </p:pic>
    </p:spTree>
    <p:extLst>
      <p:ext uri="{BB962C8B-B14F-4D97-AF65-F5344CB8AC3E}">
        <p14:creationId xmlns:p14="http://schemas.microsoft.com/office/powerpoint/2010/main" val="35164650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A10B2EB6-3A59-4E3A-A6AA-5F896CE04CE2}"/>
              </a:ext>
            </a:extLst>
          </p:cNvPr>
          <p:cNvSpPr>
            <a:spLocks noGrp="1"/>
          </p:cNvSpPr>
          <p:nvPr>
            <p:ph type="ctrTitle"/>
          </p:nvPr>
        </p:nvSpPr>
        <p:spPr>
          <a:xfrm>
            <a:off x="3915052" y="208432"/>
            <a:ext cx="4039385" cy="961159"/>
          </a:xfrm>
        </p:spPr>
        <p:txBody>
          <a:bodyPr>
            <a:normAutofit/>
          </a:bodyPr>
          <a:lstStyle/>
          <a:p>
            <a:r>
              <a:rPr lang="en-US" dirty="0">
                <a:solidFill>
                  <a:schemeClr val="tx1"/>
                </a:solidFill>
              </a:rPr>
              <a:t>Registration</a:t>
            </a:r>
            <a:endParaRPr lang="en-IL" dirty="0">
              <a:solidFill>
                <a:schemeClr val="tx1"/>
              </a:solidFill>
            </a:endParaRPr>
          </a:p>
        </p:txBody>
      </p:sp>
      <p:sp>
        <p:nvSpPr>
          <p:cNvPr id="3" name="כותרת משנה 2">
            <a:extLst>
              <a:ext uri="{FF2B5EF4-FFF2-40B4-BE49-F238E27FC236}">
                <a16:creationId xmlns:a16="http://schemas.microsoft.com/office/drawing/2014/main" id="{26754C37-EF81-461F-9000-D1F2591FCF83}"/>
              </a:ext>
            </a:extLst>
          </p:cNvPr>
          <p:cNvSpPr>
            <a:spLocks noGrp="1"/>
          </p:cNvSpPr>
          <p:nvPr>
            <p:ph type="subTitle" idx="1"/>
          </p:nvPr>
        </p:nvSpPr>
        <p:spPr>
          <a:xfrm>
            <a:off x="2676153" y="1467699"/>
            <a:ext cx="1553594" cy="449878"/>
          </a:xfrm>
        </p:spPr>
        <p:txBody>
          <a:bodyPr>
            <a:normAutofit/>
          </a:bodyPr>
          <a:lstStyle/>
          <a:p>
            <a:r>
              <a:rPr lang="he-IL" sz="2200" b="1" dirty="0">
                <a:solidFill>
                  <a:schemeClr val="tx1"/>
                </a:solidFill>
                <a:latin typeface="Times New Roman" panose="02020603050405020304" pitchFamily="18" charset="0"/>
                <a:cs typeface="+mj-cs"/>
              </a:rPr>
              <a:t>בתור מנהל:</a:t>
            </a:r>
            <a:endParaRPr lang="en-IL" sz="2200" b="1" dirty="0">
              <a:solidFill>
                <a:schemeClr val="tx1"/>
              </a:solidFill>
              <a:latin typeface="Times New Roman" panose="02020603050405020304" pitchFamily="18" charset="0"/>
              <a:cs typeface="+mj-cs"/>
            </a:endParaRPr>
          </a:p>
        </p:txBody>
      </p:sp>
      <p:pic>
        <p:nvPicPr>
          <p:cNvPr id="6" name="תמונה 5" descr="תמונה שמכילה צג, טלפון, מחשב&#10;&#10;התיאור נוצר באופן אוטומטי">
            <a:extLst>
              <a:ext uri="{FF2B5EF4-FFF2-40B4-BE49-F238E27FC236}">
                <a16:creationId xmlns:a16="http://schemas.microsoft.com/office/drawing/2014/main" id="{863CCC98-558F-4D7C-B9B2-43146F6282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0077" y="2335937"/>
            <a:ext cx="2732537" cy="4407763"/>
          </a:xfrm>
          <a:prstGeom prst="rect">
            <a:avLst/>
          </a:prstGeom>
        </p:spPr>
      </p:pic>
      <p:pic>
        <p:nvPicPr>
          <p:cNvPr id="8" name="תמונה 7" descr="תמונה שמכילה מחשב&#10;&#10;התיאור נוצר באופן אוטומטי">
            <a:extLst>
              <a:ext uri="{FF2B5EF4-FFF2-40B4-BE49-F238E27FC236}">
                <a16:creationId xmlns:a16="http://schemas.microsoft.com/office/drawing/2014/main" id="{1DD01D88-FDCC-4402-BE72-B2AC7EC75B0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40348" y="2335936"/>
            <a:ext cx="2732537" cy="4407764"/>
          </a:xfrm>
          <a:prstGeom prst="rect">
            <a:avLst/>
          </a:prstGeom>
        </p:spPr>
      </p:pic>
      <p:sp>
        <p:nvSpPr>
          <p:cNvPr id="9" name="כותרת משנה 2">
            <a:extLst>
              <a:ext uri="{FF2B5EF4-FFF2-40B4-BE49-F238E27FC236}">
                <a16:creationId xmlns:a16="http://schemas.microsoft.com/office/drawing/2014/main" id="{BCB59F22-A497-4B2E-8A72-728A1A04752E}"/>
              </a:ext>
            </a:extLst>
          </p:cNvPr>
          <p:cNvSpPr txBox="1">
            <a:spLocks/>
          </p:cNvSpPr>
          <p:nvPr/>
        </p:nvSpPr>
        <p:spPr>
          <a:xfrm>
            <a:off x="8038728" y="1467699"/>
            <a:ext cx="1553594" cy="449878"/>
          </a:xfrm>
          <a:prstGeom prst="rect">
            <a:avLst/>
          </a:prstGeom>
        </p:spPr>
        <p:txBody>
          <a:bodyPr vert="horz" lIns="91440" tIns="45720" rIns="91440" bIns="45720" rtlCol="0" anchor="t">
            <a:normAutofit/>
          </a:bodyPr>
          <a:lstStyle>
            <a:lvl1pPr marL="0" indent="0" algn="r" defTabSz="457200" rtl="0" eaLnBrk="1" latinLnBrk="0" hangingPunct="1">
              <a:spcBef>
                <a:spcPts val="1000"/>
              </a:spcBef>
              <a:spcAft>
                <a:spcPts val="0"/>
              </a:spcAft>
              <a:buClr>
                <a:schemeClr val="accent1"/>
              </a:buClr>
              <a:buSzPct val="80000"/>
              <a:buFont typeface="Wingdings 3" charset="2"/>
              <a:buNone/>
              <a:defRPr sz="1800" kern="1200">
                <a:solidFill>
                  <a:schemeClr val="tx1">
                    <a:lumMod val="50000"/>
                    <a:lumOff val="50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SzPct val="80000"/>
              <a:buFont typeface="Wingdings 3"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SzPct val="80000"/>
              <a:buFont typeface="Wingdings 3"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9pPr>
          </a:lstStyle>
          <a:p>
            <a:r>
              <a:rPr lang="he-IL" sz="2200" b="1" dirty="0">
                <a:solidFill>
                  <a:schemeClr val="tx1"/>
                </a:solidFill>
                <a:latin typeface="Times New Roman" panose="02020603050405020304" pitchFamily="18" charset="0"/>
                <a:cs typeface="+mj-cs"/>
              </a:rPr>
              <a:t>בתור עובד:</a:t>
            </a:r>
            <a:endParaRPr lang="en-IL" sz="2200" b="1" dirty="0">
              <a:solidFill>
                <a:schemeClr val="tx1"/>
              </a:solidFill>
              <a:latin typeface="Times New Roman" panose="02020603050405020304" pitchFamily="18" charset="0"/>
              <a:cs typeface="+mj-cs"/>
            </a:endParaRPr>
          </a:p>
        </p:txBody>
      </p:sp>
      <p:pic>
        <p:nvPicPr>
          <p:cNvPr id="11" name="תמונה 10" descr="תמונה שמכילה מחשב&#10;&#10;התיאור נוצר באופן אוטומטי">
            <a:extLst>
              <a:ext uri="{FF2B5EF4-FFF2-40B4-BE49-F238E27FC236}">
                <a16:creationId xmlns:a16="http://schemas.microsoft.com/office/drawing/2014/main" id="{AEB9CEC4-24E4-47CA-B233-F9966AFC243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11613" y="2335936"/>
            <a:ext cx="2732537" cy="4407764"/>
          </a:xfrm>
          <a:prstGeom prst="rect">
            <a:avLst/>
          </a:prstGeom>
        </p:spPr>
      </p:pic>
    </p:spTree>
    <p:extLst>
      <p:ext uri="{BB962C8B-B14F-4D97-AF65-F5344CB8AC3E}">
        <p14:creationId xmlns:p14="http://schemas.microsoft.com/office/powerpoint/2010/main" val="21395218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A10B2EB6-3A59-4E3A-A6AA-5F896CE04CE2}"/>
              </a:ext>
            </a:extLst>
          </p:cNvPr>
          <p:cNvSpPr>
            <a:spLocks noGrp="1"/>
          </p:cNvSpPr>
          <p:nvPr>
            <p:ph type="ctrTitle"/>
          </p:nvPr>
        </p:nvSpPr>
        <p:spPr>
          <a:xfrm>
            <a:off x="4800599" y="623167"/>
            <a:ext cx="2109489" cy="961159"/>
          </a:xfrm>
        </p:spPr>
        <p:txBody>
          <a:bodyPr>
            <a:normAutofit/>
          </a:bodyPr>
          <a:lstStyle/>
          <a:p>
            <a:r>
              <a:rPr lang="en-US" dirty="0">
                <a:solidFill>
                  <a:schemeClr val="tx1"/>
                </a:solidFill>
              </a:rPr>
              <a:t>Login</a:t>
            </a:r>
            <a:endParaRPr lang="en-IL" dirty="0">
              <a:solidFill>
                <a:schemeClr val="tx1"/>
              </a:solidFill>
            </a:endParaRPr>
          </a:p>
        </p:txBody>
      </p:sp>
      <p:sp>
        <p:nvSpPr>
          <p:cNvPr id="3" name="כותרת משנה 2">
            <a:extLst>
              <a:ext uri="{FF2B5EF4-FFF2-40B4-BE49-F238E27FC236}">
                <a16:creationId xmlns:a16="http://schemas.microsoft.com/office/drawing/2014/main" id="{26754C37-EF81-461F-9000-D1F2591FCF83}"/>
              </a:ext>
            </a:extLst>
          </p:cNvPr>
          <p:cNvSpPr>
            <a:spLocks noGrp="1"/>
          </p:cNvSpPr>
          <p:nvPr>
            <p:ph type="subTitle" idx="1"/>
          </p:nvPr>
        </p:nvSpPr>
        <p:spPr>
          <a:xfrm>
            <a:off x="4950069" y="2224076"/>
            <a:ext cx="4485646" cy="1675335"/>
          </a:xfrm>
        </p:spPr>
        <p:txBody>
          <a:bodyPr>
            <a:normAutofit/>
          </a:bodyPr>
          <a:lstStyle/>
          <a:p>
            <a:r>
              <a:rPr lang="he-IL" dirty="0">
                <a:solidFill>
                  <a:schemeClr val="tx1"/>
                </a:solidFill>
                <a:latin typeface="Times New Roman" panose="02020603050405020304" pitchFamily="18" charset="0"/>
                <a:cs typeface="+mj-cs"/>
              </a:rPr>
              <a:t>עמוד ההתחברות לאפליקציה, </a:t>
            </a:r>
            <a:r>
              <a:rPr lang="he-IL" dirty="0" err="1">
                <a:solidFill>
                  <a:schemeClr val="tx1"/>
                </a:solidFill>
                <a:latin typeface="Times New Roman" panose="02020603050405020304" pitchFamily="18" charset="0"/>
                <a:cs typeface="+mj-cs"/>
              </a:rPr>
              <a:t>האותנטיקציה</a:t>
            </a:r>
            <a:r>
              <a:rPr lang="he-IL" dirty="0">
                <a:solidFill>
                  <a:schemeClr val="tx1"/>
                </a:solidFill>
                <a:latin typeface="Times New Roman" panose="02020603050405020304" pitchFamily="18" charset="0"/>
                <a:cs typeface="+mj-cs"/>
              </a:rPr>
              <a:t> תתבצע מול </a:t>
            </a:r>
            <a:r>
              <a:rPr lang="he-IL" dirty="0" err="1">
                <a:solidFill>
                  <a:schemeClr val="tx1"/>
                </a:solidFill>
                <a:latin typeface="Times New Roman" panose="02020603050405020304" pitchFamily="18" charset="0"/>
                <a:cs typeface="+mj-cs"/>
              </a:rPr>
              <a:t>פיירבייס</a:t>
            </a:r>
            <a:r>
              <a:rPr lang="he-IL" dirty="0">
                <a:solidFill>
                  <a:schemeClr val="tx1"/>
                </a:solidFill>
                <a:latin typeface="Times New Roman" panose="02020603050405020304" pitchFamily="18" charset="0"/>
                <a:cs typeface="+mj-cs"/>
              </a:rPr>
              <a:t>.</a:t>
            </a:r>
          </a:p>
          <a:p>
            <a:r>
              <a:rPr lang="he-IL" dirty="0">
                <a:solidFill>
                  <a:schemeClr val="tx1"/>
                </a:solidFill>
                <a:latin typeface="Times New Roman" panose="02020603050405020304" pitchFamily="18" charset="0"/>
                <a:cs typeface="+mj-cs"/>
              </a:rPr>
              <a:t>במידה ומשתמש שלא קיים במערכת ניסה להתחבר תופיע הודעת שגיאה.</a:t>
            </a:r>
            <a:endParaRPr lang="en-IL" dirty="0">
              <a:solidFill>
                <a:schemeClr val="tx1"/>
              </a:solidFill>
              <a:latin typeface="Times New Roman" panose="02020603050405020304" pitchFamily="18" charset="0"/>
              <a:cs typeface="+mj-cs"/>
            </a:endParaRPr>
          </a:p>
        </p:txBody>
      </p:sp>
      <p:pic>
        <p:nvPicPr>
          <p:cNvPr id="4" name="תמונה 3">
            <a:extLst>
              <a:ext uri="{FF2B5EF4-FFF2-40B4-BE49-F238E27FC236}">
                <a16:creationId xmlns:a16="http://schemas.microsoft.com/office/drawing/2014/main" id="{EA510991-9195-4189-A100-E8A5BB9791A7}"/>
              </a:ext>
            </a:extLst>
          </p:cNvPr>
          <p:cNvPicPr>
            <a:picLocks noChangeAspect="1"/>
          </p:cNvPicPr>
          <p:nvPr/>
        </p:nvPicPr>
        <p:blipFill>
          <a:blip r:embed="rId3"/>
          <a:stretch>
            <a:fillRect/>
          </a:stretch>
        </p:blipFill>
        <p:spPr>
          <a:xfrm>
            <a:off x="2032986" y="2019890"/>
            <a:ext cx="2585859" cy="4423860"/>
          </a:xfrm>
          <a:prstGeom prst="rect">
            <a:avLst/>
          </a:prstGeom>
        </p:spPr>
      </p:pic>
    </p:spTree>
    <p:extLst>
      <p:ext uri="{BB962C8B-B14F-4D97-AF65-F5344CB8AC3E}">
        <p14:creationId xmlns:p14="http://schemas.microsoft.com/office/powerpoint/2010/main" val="873634174"/>
      </p:ext>
    </p:extLst>
  </p:cSld>
  <p:clrMapOvr>
    <a:masterClrMapping/>
  </p:clrMapOvr>
</p:sld>
</file>

<file path=ppt/theme/theme1.xml><?xml version="1.0" encoding="utf-8"?>
<a:theme xmlns:a="http://schemas.openxmlformats.org/drawingml/2006/main" name="HDOfficeLightV0">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2.xml><?xml version="1.0" encoding="utf-8"?>
<a:theme xmlns:a="http://schemas.openxmlformats.org/drawingml/2006/main" name="פיאה">
  <a:themeElements>
    <a:clrScheme name="פיאה">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פיאה">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פיאה">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3.xml><?xml version="1.0" encoding="utf-8"?>
<a:theme xmlns:a="http://schemas.openxmlformats.org/drawingml/2006/main" name="ערכת נושא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TM02900720[[fn=אינטגרל]]</Template>
  <TotalTime>1086</TotalTime>
  <Words>573</Words>
  <Application>Microsoft Office PowerPoint</Application>
  <PresentationFormat>מסך רחב</PresentationFormat>
  <Paragraphs>87</Paragraphs>
  <Slides>30</Slides>
  <Notes>0</Notes>
  <HiddenSlides>0</HiddenSlides>
  <MMClips>0</MMClips>
  <ScaleCrop>false</ScaleCrop>
  <HeadingPairs>
    <vt:vector size="6" baseType="variant">
      <vt:variant>
        <vt:lpstr>גופנים בשימוש</vt:lpstr>
      </vt:variant>
      <vt:variant>
        <vt:i4>7</vt:i4>
      </vt:variant>
      <vt:variant>
        <vt:lpstr>ערכת נושא</vt:lpstr>
      </vt:variant>
      <vt:variant>
        <vt:i4>2</vt:i4>
      </vt:variant>
      <vt:variant>
        <vt:lpstr>כותרות שקופיות</vt:lpstr>
      </vt:variant>
      <vt:variant>
        <vt:i4>30</vt:i4>
      </vt:variant>
    </vt:vector>
  </HeadingPairs>
  <TitlesOfParts>
    <vt:vector size="39" baseType="lpstr">
      <vt:lpstr>Arial</vt:lpstr>
      <vt:lpstr>Calibri</vt:lpstr>
      <vt:lpstr>Calibri Light</vt:lpstr>
      <vt:lpstr>Times New Roman</vt:lpstr>
      <vt:lpstr>Trebuchet MS</vt:lpstr>
      <vt:lpstr>Wingdings 2</vt:lpstr>
      <vt:lpstr>Wingdings 3</vt:lpstr>
      <vt:lpstr>HDOfficeLightV0</vt:lpstr>
      <vt:lpstr>פיאה</vt:lpstr>
      <vt:lpstr>Worki</vt:lpstr>
      <vt:lpstr>- האפליקציה משרתת בעלי עסק שמעוניינים לנהל משמרות בבית העסק שלהם, בעולם הדיגיטלי של ימינו, ובכך חוסכת להם המון זמן ומאמץ.  - עובד שנרשם ומצטרף לעסק קיים, יכול לנהל בקלות את הלו"ז השבועי שלו ע"י בחירת המשמרות הנוחות לו לעבודה, מהבית בכל זמן נתון.  - בנוסף, האפליקציה מהווה פלטפורמה נוחה למשתמש בשמירת המידע של שעות העבודה האישיות שלו.    </vt:lpstr>
      <vt:lpstr>תכולת הפרויקט:</vt:lpstr>
      <vt:lpstr>מודל עסקי:</vt:lpstr>
      <vt:lpstr>אפליקציות דומות בשוק: Worky , EZShift</vt:lpstr>
      <vt:lpstr>מצגת של PowerPoint‏</vt:lpstr>
      <vt:lpstr>Main page</vt:lpstr>
      <vt:lpstr>Registration</vt:lpstr>
      <vt:lpstr>Login</vt:lpstr>
      <vt:lpstr>שעון משמרות:</vt:lpstr>
      <vt:lpstr>תפריט:</vt:lpstr>
      <vt:lpstr>הוספת עובד חדש לחברה:</vt:lpstr>
      <vt:lpstr>מצגת של PowerPoint‏</vt:lpstr>
      <vt:lpstr>מצגת של PowerPoint‏</vt:lpstr>
      <vt:lpstr>מצגת של PowerPoint‏</vt:lpstr>
      <vt:lpstr>מצגת של PowerPoint‏</vt:lpstr>
      <vt:lpstr>Unified Modeling Language Diagrams:</vt:lpstr>
      <vt:lpstr>Entity Relationship Diagram </vt:lpstr>
      <vt:lpstr>Activity Diagram</vt:lpstr>
      <vt:lpstr>Use-case diagram </vt:lpstr>
      <vt:lpstr>Sequence diagram </vt:lpstr>
      <vt:lpstr>Class Diagram</vt:lpstr>
      <vt:lpstr>Object Diagram</vt:lpstr>
      <vt:lpstr>מצגת של PowerPoint‏</vt:lpstr>
      <vt:lpstr>מצגת של PowerPoint‏</vt:lpstr>
      <vt:lpstr>מצגת של PowerPoint‏</vt:lpstr>
      <vt:lpstr>מצגת של PowerPoint‏</vt:lpstr>
      <vt:lpstr>מצגת של PowerPoint‏</vt:lpstr>
      <vt:lpstr>מצגת של PowerPoint‏</vt:lpstr>
      <vt:lpstr>Github: https://github.com/elishadar/Worki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Worki project</dc:title>
  <dc:creator>דולב הינדי</dc:creator>
  <cp:lastModifiedBy>Amit Kazado</cp:lastModifiedBy>
  <cp:revision>73</cp:revision>
  <dcterms:created xsi:type="dcterms:W3CDTF">2020-01-11T17:18:09Z</dcterms:created>
  <dcterms:modified xsi:type="dcterms:W3CDTF">2020-01-23T18:16:45Z</dcterms:modified>
</cp:coreProperties>
</file>